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 id="2147483662" r:id="rId6"/>
    <p:sldMasterId id="2147483687" r:id="rId7"/>
  </p:sldMasterIdLst>
  <p:notesMasterIdLst>
    <p:notesMasterId r:id="rId67"/>
  </p:notesMasterIdLst>
  <p:handoutMasterIdLst>
    <p:handoutMasterId r:id="rId68"/>
  </p:handoutMasterIdLst>
  <p:sldIdLst>
    <p:sldId id="279" r:id="rId8"/>
    <p:sldId id="354" r:id="rId9"/>
    <p:sldId id="355" r:id="rId10"/>
    <p:sldId id="356" r:id="rId11"/>
    <p:sldId id="357" r:id="rId12"/>
    <p:sldId id="358" r:id="rId13"/>
    <p:sldId id="259" r:id="rId14"/>
    <p:sldId id="266" r:id="rId15"/>
    <p:sldId id="268" r:id="rId16"/>
    <p:sldId id="269" r:id="rId17"/>
    <p:sldId id="270" r:id="rId18"/>
    <p:sldId id="271" r:id="rId19"/>
    <p:sldId id="272" r:id="rId20"/>
    <p:sldId id="289" r:id="rId21"/>
    <p:sldId id="273" r:id="rId22"/>
    <p:sldId id="290" r:id="rId23"/>
    <p:sldId id="288" r:id="rId24"/>
    <p:sldId id="346" r:id="rId25"/>
    <p:sldId id="347" r:id="rId26"/>
    <p:sldId id="325" r:id="rId27"/>
    <p:sldId id="309" r:id="rId28"/>
    <p:sldId id="310" r:id="rId29"/>
    <p:sldId id="311" r:id="rId30"/>
    <p:sldId id="312" r:id="rId31"/>
    <p:sldId id="313" r:id="rId32"/>
    <p:sldId id="307" r:id="rId33"/>
    <p:sldId id="308" r:id="rId34"/>
    <p:sldId id="291" r:id="rId35"/>
    <p:sldId id="292" r:id="rId36"/>
    <p:sldId id="326" r:id="rId37"/>
    <p:sldId id="314" r:id="rId38"/>
    <p:sldId id="316" r:id="rId39"/>
    <p:sldId id="318" r:id="rId40"/>
    <p:sldId id="319" r:id="rId41"/>
    <p:sldId id="322" r:id="rId42"/>
    <p:sldId id="317" r:id="rId43"/>
    <p:sldId id="320" r:id="rId44"/>
    <p:sldId id="321" r:id="rId45"/>
    <p:sldId id="293" r:id="rId46"/>
    <p:sldId id="327" r:id="rId47"/>
    <p:sldId id="328" r:id="rId48"/>
    <p:sldId id="329" r:id="rId49"/>
    <p:sldId id="330" r:id="rId50"/>
    <p:sldId id="331" r:id="rId51"/>
    <p:sldId id="332" r:id="rId52"/>
    <p:sldId id="348" r:id="rId53"/>
    <p:sldId id="294" r:id="rId54"/>
    <p:sldId id="333" r:id="rId55"/>
    <p:sldId id="334" r:id="rId56"/>
    <p:sldId id="349" r:id="rId57"/>
    <p:sldId id="335" r:id="rId58"/>
    <p:sldId id="336" r:id="rId59"/>
    <p:sldId id="337" r:id="rId60"/>
    <p:sldId id="338" r:id="rId61"/>
    <p:sldId id="350" r:id="rId62"/>
    <p:sldId id="339" r:id="rId63"/>
    <p:sldId id="344" r:id="rId64"/>
    <p:sldId id="343" r:id="rId65"/>
    <p:sldId id="345" r:id="rId6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3781" autoAdjust="0"/>
  </p:normalViewPr>
  <p:slideViewPr>
    <p:cSldViewPr>
      <p:cViewPr varScale="1">
        <p:scale>
          <a:sx n="78" d="100"/>
          <a:sy n="78" d="100"/>
        </p:scale>
        <p:origin x="1354" y="62"/>
      </p:cViewPr>
      <p:guideLst>
        <p:guide orient="horz" pos="2160"/>
        <p:guide pos="2880"/>
      </p:guideLst>
    </p:cSldViewPr>
  </p:slideViewPr>
  <p:notesTextViewPr>
    <p:cViewPr>
      <p:scale>
        <a:sx n="150" d="100"/>
        <a:sy n="150" d="100"/>
      </p:scale>
      <p:origin x="0" y="0"/>
    </p:cViewPr>
  </p:notesTextViewPr>
  <p:sorterViewPr>
    <p:cViewPr varScale="1">
      <p:scale>
        <a:sx n="100" d="100"/>
        <a:sy n="100" d="100"/>
      </p:scale>
      <p:origin x="0" y="0"/>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a:t>0x - Lecture Title</a:t>
            </a:r>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a:t>© 2010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introduces the Microsoft Teams service and explains the why and the how of creating Teams and Channels when rolling out Microsoft Teams in an Office 365 organization. The module also examines the Microsoft Teams developer platform and explains how to develop Microsoft Teams apps with custom tabs, bots, connectors and messaging extensions. Students will learn how to develop and test an app for Microsoft Teams using App Studio. Students will also learn to develop Microsoft Team apps using Visual Studio 2017 and C# as well as with Node.js, Visual Studio Code and the Microsoft Teams JavaScript Client SDK. Along the way, students will learn advanced development techniques with Microsoft Teams including developing custom messaging extensions and posting dynamic content to an activity feed.</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295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798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78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04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630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77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147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9481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20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0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136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32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140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542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86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6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95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10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412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87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606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127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935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048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755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9998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87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646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2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62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74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61613-921A-4E46-A0CC-C87423387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151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87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872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634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6463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78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666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462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89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595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39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218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734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745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61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59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310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74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9/7/2018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648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a:t>Module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jorSectionDivider">
    <p:bg>
      <p:bgPr>
        <a:solidFill>
          <a:srgbClr val="16233A"/>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02086" y="2062174"/>
            <a:ext cx="7384564" cy="1566862"/>
          </a:xfrm>
          <a:prstGeom prst="rect">
            <a:avLst/>
          </a:prstGeom>
        </p:spPr>
        <p:txBody>
          <a:bodyPr anchor="b">
            <a:noAutofit/>
          </a:bodyPr>
          <a:lstStyle>
            <a:lvl1pPr algn="l">
              <a:defRPr sz="45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02086" y="3656852"/>
            <a:ext cx="7384564" cy="1655762"/>
          </a:xfrm>
          <a:prstGeom prst="rect">
            <a:avLst/>
          </a:prstGeom>
        </p:spPr>
        <p:txBody>
          <a:bodyPr>
            <a:normAutofit/>
          </a:bodyPr>
          <a:lstStyle>
            <a:lvl1pPr marL="0" indent="0" algn="l">
              <a:lnSpc>
                <a:spcPct val="70000"/>
              </a:lnSpc>
              <a:buNone/>
              <a:defRPr sz="1050">
                <a:solidFill>
                  <a:schemeClr val="bg1">
                    <a:alpha val="74000"/>
                  </a:scheme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835" y="152400"/>
            <a:ext cx="1180235" cy="458410"/>
          </a:xfrm>
          <a:prstGeom prst="rect">
            <a:avLst/>
          </a:prstGeom>
        </p:spPr>
      </p:pic>
    </p:spTree>
    <p:extLst>
      <p:ext uri="{BB962C8B-B14F-4D97-AF65-F5344CB8AC3E}">
        <p14:creationId xmlns:p14="http://schemas.microsoft.com/office/powerpoint/2010/main" val="3635087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02086" y="2062174"/>
            <a:ext cx="7384564" cy="1566862"/>
          </a:xfrm>
          <a:prstGeom prst="rect">
            <a:avLst/>
          </a:prstGeom>
        </p:spPr>
        <p:txBody>
          <a:bodyPr anchor="b">
            <a:noAutofit/>
          </a:bodyPr>
          <a:lstStyle>
            <a:lvl1pPr algn="l">
              <a:defRPr sz="45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02086" y="3656852"/>
            <a:ext cx="7384564" cy="1655762"/>
          </a:xfrm>
          <a:prstGeom prst="rect">
            <a:avLst/>
          </a:prstGeom>
        </p:spPr>
        <p:txBody>
          <a:bodyPr>
            <a:normAutofit/>
          </a:bodyPr>
          <a:lstStyle>
            <a:lvl1pPr marL="0" indent="0" algn="l">
              <a:lnSpc>
                <a:spcPct val="70000"/>
              </a:lnSpc>
              <a:buNone/>
              <a:defRPr sz="1050">
                <a:solidFill>
                  <a:srgbClr val="16233A">
                    <a:alpha val="76000"/>
                  </a:srgb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395206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04775" y="2178050"/>
            <a:ext cx="5895975" cy="2501900"/>
          </a:xfrm>
          <a:prstGeom prst="rect">
            <a:avLst/>
          </a:prstGeom>
        </p:spPr>
        <p:txBody>
          <a:bodyPr anchor="ctr" anchorCtr="0"/>
          <a:lstStyle>
            <a:lvl1pPr marL="0" indent="0">
              <a:buFont typeface="Arial" charset="0"/>
              <a:buNone/>
              <a:tabLst/>
              <a:defRPr sz="15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5" name="Subtitle 2"/>
          <p:cNvSpPr>
            <a:spLocks noGrp="1"/>
          </p:cNvSpPr>
          <p:nvPr>
            <p:ph type="subTitle" idx="1"/>
          </p:nvPr>
        </p:nvSpPr>
        <p:spPr>
          <a:xfrm>
            <a:off x="102087" y="573989"/>
            <a:ext cx="2926864" cy="254000"/>
          </a:xfrm>
          <a:prstGeom prst="rect">
            <a:avLst/>
          </a:prstGeom>
        </p:spPr>
        <p:txBody>
          <a:bodyPr tIns="0" bIns="0">
            <a:noAutofit/>
          </a:bodyPr>
          <a:lstStyle>
            <a:lvl1pPr marL="0" indent="0" algn="l">
              <a:lnSpc>
                <a:spcPct val="100000"/>
              </a:lnSpc>
              <a:buNone/>
              <a:defRPr sz="825"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8" y="152979"/>
            <a:ext cx="1175629" cy="456621"/>
          </a:xfrm>
          <a:prstGeom prst="rect">
            <a:avLst/>
          </a:prstGeom>
        </p:spPr>
      </p:pic>
    </p:spTree>
    <p:extLst>
      <p:ext uri="{BB962C8B-B14F-4D97-AF65-F5344CB8AC3E}">
        <p14:creationId xmlns:p14="http://schemas.microsoft.com/office/powerpoint/2010/main" val="1550734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558800" y="2178050"/>
            <a:ext cx="5981701" cy="2501900"/>
          </a:xfrm>
          <a:prstGeom prst="rect">
            <a:avLst/>
          </a:prstGeom>
        </p:spPr>
        <p:txBody>
          <a:bodyPr anchor="ctr" anchorCtr="0"/>
          <a:lstStyle>
            <a:lvl1pPr marL="0" indent="0">
              <a:buFont typeface="Arial" charset="0"/>
              <a:buNone/>
              <a:tabLst/>
              <a:defRPr sz="15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5"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203592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Text">
    <p:bg>
      <p:bgPr>
        <a:solidFill>
          <a:schemeClr val="bg1"/>
        </a:soli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04775" y="2178050"/>
            <a:ext cx="4410075" cy="2501900"/>
          </a:xfrm>
          <a:prstGeom prst="rect">
            <a:avLst/>
          </a:prstGeom>
        </p:spPr>
        <p:txBody>
          <a:bodyPr anchor="t" anchorCtr="0"/>
          <a:lstStyle>
            <a:lvl1pPr marL="0" indent="0">
              <a:buFont typeface="Arial" charset="0"/>
              <a:buNone/>
              <a:tabLst/>
              <a:defRPr sz="15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5" name="Text Placeholder 13"/>
          <p:cNvSpPr>
            <a:spLocks noGrp="1"/>
          </p:cNvSpPr>
          <p:nvPr>
            <p:ph type="body" sz="quarter" idx="13"/>
          </p:nvPr>
        </p:nvSpPr>
        <p:spPr>
          <a:xfrm>
            <a:off x="4572000" y="2185714"/>
            <a:ext cx="4410075" cy="2501900"/>
          </a:xfrm>
          <a:prstGeom prst="rect">
            <a:avLst/>
          </a:prstGeom>
        </p:spPr>
        <p:txBody>
          <a:bodyPr anchor="t" anchorCtr="0"/>
          <a:lstStyle>
            <a:lvl1pPr marL="0" indent="0">
              <a:buFont typeface="Arial" charset="0"/>
              <a:buNone/>
              <a:tabLst/>
              <a:defRPr sz="15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3855312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Type2">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589049" y="281432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1657350" y="1688642"/>
            <a:ext cx="682943" cy="91059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1589049" y="323342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3077737" y="282702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3143250" y="1684020"/>
            <a:ext cx="685800" cy="9144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3077737" y="324612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4572000" y="2827020"/>
            <a:ext cx="143827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4631919" y="1684020"/>
            <a:ext cx="685800" cy="9144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4572000" y="3246120"/>
            <a:ext cx="1438275"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6049537" y="282702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6115050" y="1684020"/>
            <a:ext cx="685800" cy="9144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6049537" y="324612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4"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Font typeface="Arial" panose="020B0604020202020204" pitchFamily="34" charset="0"/>
              <a:buNone/>
              <a:defRPr sz="1350" b="0" i="0" baseline="0">
                <a:solidFill>
                  <a:schemeClr val="accent1"/>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25" name="Picture 2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1370500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Type2-6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589049" y="364490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1657350" y="160101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1589049" y="429260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3077737" y="365760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3143250"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3077737" y="430530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4572000" y="3657600"/>
            <a:ext cx="143827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4631919"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4572000" y="4305300"/>
            <a:ext cx="1438275"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6049537" y="365760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6115050"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6049537" y="430530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03149" y="364551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171450" y="160162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03149" y="429321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4" name="Text Placeholder 13"/>
          <p:cNvSpPr>
            <a:spLocks noGrp="1"/>
          </p:cNvSpPr>
          <p:nvPr>
            <p:ph type="body" sz="quarter" idx="28"/>
          </p:nvPr>
        </p:nvSpPr>
        <p:spPr>
          <a:xfrm>
            <a:off x="7535437" y="3666836"/>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5" name="Picture Placeholder 8"/>
          <p:cNvSpPr>
            <a:spLocks noGrp="1"/>
          </p:cNvSpPr>
          <p:nvPr>
            <p:ph type="pic" sz="quarter" idx="29"/>
          </p:nvPr>
        </p:nvSpPr>
        <p:spPr>
          <a:xfrm>
            <a:off x="7600950" y="1609436"/>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6" name="Text Placeholder 13"/>
          <p:cNvSpPr>
            <a:spLocks noGrp="1"/>
          </p:cNvSpPr>
          <p:nvPr>
            <p:ph type="body" sz="quarter" idx="30"/>
          </p:nvPr>
        </p:nvSpPr>
        <p:spPr>
          <a:xfrm>
            <a:off x="7535437" y="4314536"/>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30"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31" name="Picture 3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401617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Layout-5Grid">
    <p:bg>
      <p:bgPr>
        <a:solidFill>
          <a:schemeClr val="bg1"/>
        </a:solidFill>
        <a:effectLst/>
      </p:bgPr>
    </p:bg>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899539" y="4118183"/>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1967839" y="1873867"/>
            <a:ext cx="1626097" cy="2168129"/>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1899539" y="4765883"/>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3701950" y="4111633"/>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3767462" y="1869798"/>
            <a:ext cx="1628540" cy="2171386"/>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3701950" y="4759333"/>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5490592" y="4111633"/>
            <a:ext cx="143827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5550511" y="1871661"/>
            <a:ext cx="1627142" cy="2169523"/>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5490592" y="4759333"/>
            <a:ext cx="1438275"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7281801" y="4111633"/>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7347313" y="1873866"/>
            <a:ext cx="1625489" cy="2167318"/>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7281801" y="4759333"/>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07314" y="4118793"/>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175615" y="1873867"/>
            <a:ext cx="1626554" cy="2168739"/>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07314" y="4766493"/>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28" name="Picture 2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988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anim calcmode="lin" valueType="num">
                                      <p:cBhvr>
                                        <p:cTn id="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anim calcmode="lin" valueType="num">
                                      <p:cBhvr>
                                        <p:cTn id="1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anim calcmode="lin" valueType="num">
                                      <p:cBhvr>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anim calcmode="lin" valueType="num">
                                      <p:cBhvr>
                                        <p:cTn id="4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500"/>
                                        <p:tgtEl>
                                          <p:spTgt spid="14">
                                            <p:txEl>
                                              <p:pRg st="0" end="0"/>
                                            </p:txEl>
                                          </p:spTgt>
                                        </p:tgtEl>
                                      </p:cBhvr>
                                    </p:animEffect>
                                    <p:anim calcmode="lin" valueType="num">
                                      <p:cBhvr>
                                        <p:cTn id="5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500"/>
                                        <p:tgtEl>
                                          <p:spTgt spid="15">
                                            <p:txEl>
                                              <p:pRg st="0" end="0"/>
                                            </p:txEl>
                                          </p:spTgt>
                                        </p:tgtEl>
                                      </p:cBhvr>
                                    </p:animEffect>
                                    <p:anim calcmode="lin" valueType="num">
                                      <p:cBhvr>
                                        <p:cTn id="6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anim calcmode="lin" valueType="num">
                                      <p:cBhvr>
                                        <p:cTn id="6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anim calcmode="lin" valueType="num">
                                      <p:cBhvr>
                                        <p:cTn id="72" dur="500" fill="hold"/>
                                        <p:tgtEl>
                                          <p:spTgt spid="19"/>
                                        </p:tgtEl>
                                        <p:attrNameLst>
                                          <p:attrName>ppt_x</p:attrName>
                                        </p:attrNameLst>
                                      </p:cBhvr>
                                      <p:tavLst>
                                        <p:tav tm="0">
                                          <p:val>
                                            <p:strVal val="#ppt_x"/>
                                          </p:val>
                                        </p:tav>
                                        <p:tav tm="100000">
                                          <p:val>
                                            <p:strVal val="#ppt_x"/>
                                          </p:val>
                                        </p:tav>
                                      </p:tavLst>
                                    </p:anim>
                                    <p:anim calcmode="lin" valueType="num">
                                      <p:cBhvr>
                                        <p:cTn id="73" dur="5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xEl>
                                              <p:pRg st="0" end="0"/>
                                            </p:txEl>
                                          </p:spTgt>
                                        </p:tgtEl>
                                        <p:attrNameLst>
                                          <p:attrName>style.visibility</p:attrName>
                                        </p:attrNameLst>
                                      </p:cBhvr>
                                      <p:to>
                                        <p:strVal val="visible"/>
                                      </p:to>
                                    </p:set>
                                    <p:animEffect transition="in" filter="fade">
                                      <p:cBhvr>
                                        <p:cTn id="76" dur="500"/>
                                        <p:tgtEl>
                                          <p:spTgt spid="18">
                                            <p:txEl>
                                              <p:pRg st="0" end="0"/>
                                            </p:txEl>
                                          </p:spTgt>
                                        </p:tgtEl>
                                      </p:cBhvr>
                                    </p:animEffect>
                                    <p:anim calcmode="lin" valueType="num">
                                      <p:cBhvr>
                                        <p:cTn id="7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anim calcmode="lin" valueType="num">
                                      <p:cBhvr>
                                        <p:cTn id="8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p:bldP spid="14" grpId="0" build="p">
        <p:tmplLst>
          <p:tmpl lvl="1">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3"/>
          <p:cNvSpPr>
            <a:spLocks noGrp="1"/>
          </p:cNvSpPr>
          <p:nvPr>
            <p:ph type="body" sz="quarter" idx="12"/>
          </p:nvPr>
        </p:nvSpPr>
        <p:spPr>
          <a:xfrm>
            <a:off x="2332601" y="350600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4" name="Picture Placeholder 8"/>
          <p:cNvSpPr>
            <a:spLocks noGrp="1"/>
          </p:cNvSpPr>
          <p:nvPr>
            <p:ph type="pic" sz="quarter" idx="14"/>
          </p:nvPr>
        </p:nvSpPr>
        <p:spPr>
          <a:xfrm>
            <a:off x="2400902" y="160101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5" name="Text Placeholder 13"/>
          <p:cNvSpPr>
            <a:spLocks noGrp="1"/>
          </p:cNvSpPr>
          <p:nvPr>
            <p:ph type="body" sz="quarter" idx="15"/>
          </p:nvPr>
        </p:nvSpPr>
        <p:spPr>
          <a:xfrm>
            <a:off x="2332601" y="415370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6" name="Text Placeholder 13"/>
          <p:cNvSpPr>
            <a:spLocks noGrp="1"/>
          </p:cNvSpPr>
          <p:nvPr>
            <p:ph type="body" sz="quarter" idx="16"/>
          </p:nvPr>
        </p:nvSpPr>
        <p:spPr>
          <a:xfrm>
            <a:off x="3821289" y="349945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8"/>
          <p:cNvSpPr>
            <a:spLocks noGrp="1"/>
          </p:cNvSpPr>
          <p:nvPr>
            <p:ph type="pic" sz="quarter" idx="17"/>
          </p:nvPr>
        </p:nvSpPr>
        <p:spPr>
          <a:xfrm>
            <a:off x="3886802"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8" name="Text Placeholder 13"/>
          <p:cNvSpPr>
            <a:spLocks noGrp="1"/>
          </p:cNvSpPr>
          <p:nvPr>
            <p:ph type="body" sz="quarter" idx="18"/>
          </p:nvPr>
        </p:nvSpPr>
        <p:spPr>
          <a:xfrm>
            <a:off x="3821289" y="414715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Text Placeholder 13"/>
          <p:cNvSpPr>
            <a:spLocks noGrp="1"/>
          </p:cNvSpPr>
          <p:nvPr>
            <p:ph type="body" sz="quarter" idx="19"/>
          </p:nvPr>
        </p:nvSpPr>
        <p:spPr>
          <a:xfrm>
            <a:off x="5308333" y="3499450"/>
            <a:ext cx="143827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0" name="Picture Placeholder 8"/>
          <p:cNvSpPr>
            <a:spLocks noGrp="1"/>
          </p:cNvSpPr>
          <p:nvPr>
            <p:ph type="pic" sz="quarter" idx="20"/>
          </p:nvPr>
        </p:nvSpPr>
        <p:spPr>
          <a:xfrm>
            <a:off x="5368252"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21"/>
          </p:nvPr>
        </p:nvSpPr>
        <p:spPr>
          <a:xfrm>
            <a:off x="5308333" y="4147150"/>
            <a:ext cx="1438275"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22"/>
          </p:nvPr>
        </p:nvSpPr>
        <p:spPr>
          <a:xfrm>
            <a:off x="6807526" y="349945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8"/>
          <p:cNvSpPr>
            <a:spLocks noGrp="1"/>
          </p:cNvSpPr>
          <p:nvPr>
            <p:ph type="pic" sz="quarter" idx="23"/>
          </p:nvPr>
        </p:nvSpPr>
        <p:spPr>
          <a:xfrm>
            <a:off x="6873039"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24"/>
          </p:nvPr>
        </p:nvSpPr>
        <p:spPr>
          <a:xfrm>
            <a:off x="6807526" y="414715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5" name="Text Placeholder 13"/>
          <p:cNvSpPr>
            <a:spLocks noGrp="1"/>
          </p:cNvSpPr>
          <p:nvPr>
            <p:ph type="body" sz="quarter" idx="25"/>
          </p:nvPr>
        </p:nvSpPr>
        <p:spPr>
          <a:xfrm>
            <a:off x="846701" y="350661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6" name="Picture Placeholder 8"/>
          <p:cNvSpPr>
            <a:spLocks noGrp="1"/>
          </p:cNvSpPr>
          <p:nvPr>
            <p:ph type="pic" sz="quarter" idx="26"/>
          </p:nvPr>
        </p:nvSpPr>
        <p:spPr>
          <a:xfrm>
            <a:off x="915002" y="160162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7"/>
          </p:nvPr>
        </p:nvSpPr>
        <p:spPr>
          <a:xfrm>
            <a:off x="846701" y="415431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1"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22" name="Picture 2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666289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Type2-4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21517" y="4359666"/>
            <a:ext cx="206692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182960" y="1545268"/>
            <a:ext cx="2055774" cy="2741032"/>
          </a:xfrm>
          <a:prstGeom prst="rect">
            <a:avLst/>
          </a:prstGeom>
          <a:solidFill>
            <a:srgbClr val="EEF1F5"/>
          </a:solidFill>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1" name="Text Placeholder 13"/>
          <p:cNvSpPr>
            <a:spLocks noGrp="1"/>
          </p:cNvSpPr>
          <p:nvPr>
            <p:ph type="body" sz="quarter" idx="15"/>
          </p:nvPr>
        </p:nvSpPr>
        <p:spPr>
          <a:xfrm>
            <a:off x="2360574" y="4362092"/>
            <a:ext cx="206692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Picture Placeholder 8"/>
          <p:cNvSpPr>
            <a:spLocks noGrp="1"/>
          </p:cNvSpPr>
          <p:nvPr>
            <p:ph type="pic" sz="quarter" idx="16"/>
          </p:nvPr>
        </p:nvSpPr>
        <p:spPr>
          <a:xfrm>
            <a:off x="2428875" y="1546656"/>
            <a:ext cx="2057400" cy="2743200"/>
          </a:xfrm>
          <a:prstGeom prst="rect">
            <a:avLst/>
          </a:prstGeom>
          <a:solidFill>
            <a:srgbClr val="EEF1F5"/>
          </a:solidFill>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17"/>
          </p:nvPr>
        </p:nvSpPr>
        <p:spPr>
          <a:xfrm>
            <a:off x="6903999" y="4366944"/>
            <a:ext cx="206692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4" name="Picture Placeholder 8"/>
          <p:cNvSpPr>
            <a:spLocks noGrp="1"/>
          </p:cNvSpPr>
          <p:nvPr>
            <p:ph type="pic" sz="quarter" idx="18"/>
          </p:nvPr>
        </p:nvSpPr>
        <p:spPr>
          <a:xfrm>
            <a:off x="6915150" y="1553768"/>
            <a:ext cx="2057400" cy="2743200"/>
          </a:xfrm>
          <a:prstGeom prst="rect">
            <a:avLst/>
          </a:prstGeom>
          <a:solidFill>
            <a:srgbClr val="EEF1F5"/>
          </a:solidFill>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5" name="Text Placeholder 13"/>
          <p:cNvSpPr>
            <a:spLocks noGrp="1"/>
          </p:cNvSpPr>
          <p:nvPr>
            <p:ph type="body" sz="quarter" idx="19"/>
          </p:nvPr>
        </p:nvSpPr>
        <p:spPr>
          <a:xfrm>
            <a:off x="4598949" y="4364518"/>
            <a:ext cx="206692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6" name="Picture Placeholder 8"/>
          <p:cNvSpPr>
            <a:spLocks noGrp="1"/>
          </p:cNvSpPr>
          <p:nvPr>
            <p:ph type="pic" sz="quarter" idx="20"/>
          </p:nvPr>
        </p:nvSpPr>
        <p:spPr>
          <a:xfrm>
            <a:off x="4667250" y="1549400"/>
            <a:ext cx="2058009" cy="2744012"/>
          </a:xfrm>
          <a:prstGeom prst="rect">
            <a:avLst/>
          </a:prstGeom>
          <a:solidFill>
            <a:srgbClr val="EEF1F5"/>
          </a:solidFill>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5"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Tree>
    <p:extLst>
      <p:ext uri="{BB962C8B-B14F-4D97-AF65-F5344CB8AC3E}">
        <p14:creationId xmlns:p14="http://schemas.microsoft.com/office/powerpoint/2010/main" val="13628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500"/>
                                        <p:tgtEl>
                                          <p:spTgt spid="21">
                                            <p:txEl>
                                              <p:pRg st="0" end="0"/>
                                            </p:txEl>
                                          </p:spTgt>
                                        </p:tgtEl>
                                      </p:cBhvr>
                                    </p:animEffect>
                                    <p:anim calcmode="lin" valueType="num">
                                      <p:cBhvr>
                                        <p:cTn id="2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fade">
                                      <p:cBhvr>
                                        <p:cTn id="34" dur="500"/>
                                        <p:tgtEl>
                                          <p:spTgt spid="25">
                                            <p:txEl>
                                              <p:pRg st="0" end="0"/>
                                            </p:txEl>
                                          </p:spTgt>
                                        </p:tgtEl>
                                      </p:cBhvr>
                                    </p:animEffect>
                                    <p:anim calcmode="lin" valueType="num">
                                      <p:cBhvr>
                                        <p:cTn id="3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anim calcmode="lin" valueType="num">
                                      <p:cBhvr>
                                        <p:cTn id="41" dur="500" fill="hold"/>
                                        <p:tgtEl>
                                          <p:spTgt spid="24"/>
                                        </p:tgtEl>
                                        <p:attrNameLst>
                                          <p:attrName>ppt_x</p:attrName>
                                        </p:attrNameLst>
                                      </p:cBhvr>
                                      <p:tavLst>
                                        <p:tav tm="0">
                                          <p:val>
                                            <p:strVal val="#ppt_x"/>
                                          </p:val>
                                        </p:tav>
                                        <p:tav tm="100000">
                                          <p:val>
                                            <p:strVal val="#ppt_x"/>
                                          </p:val>
                                        </p:tav>
                                      </p:tavLst>
                                    </p:anim>
                                    <p:anim calcmode="lin" valueType="num">
                                      <p:cBhvr>
                                        <p:cTn id="42" dur="5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anim calcmode="lin" valueType="num">
                                      <p:cBhvr>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animBg="1"/>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02087" y="235322"/>
            <a:ext cx="2926864" cy="467411"/>
          </a:xfrm>
          <a:prstGeom prst="rect">
            <a:avLst/>
          </a:prstGeom>
        </p:spPr>
        <p:txBody>
          <a:bodyPr tIns="0" bIns="0">
            <a:noAutofit/>
          </a:bodyPr>
          <a:lstStyle>
            <a:lvl1pPr marL="0" indent="0" algn="l">
              <a:lnSpc>
                <a:spcPct val="100000"/>
              </a:lnSpc>
              <a:buNone/>
              <a:defRPr sz="210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Tree>
    <p:extLst>
      <p:ext uri="{BB962C8B-B14F-4D97-AF65-F5344CB8AC3E}">
        <p14:creationId xmlns:p14="http://schemas.microsoft.com/office/powerpoint/2010/main" val="989689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Type4">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95250" y="2568575"/>
            <a:ext cx="4410075" cy="1720850"/>
          </a:xfrm>
          <a:prstGeom prst="rect">
            <a:avLst/>
          </a:prstGeom>
        </p:spPr>
        <p:txBody>
          <a:bodyPr anchor="ctr" anchorCtr="0"/>
          <a:lstStyle>
            <a:lvl1pPr marL="0" indent="0">
              <a:buFont typeface="Arial" charset="0"/>
              <a:buNone/>
              <a:tabLst/>
              <a:defRPr sz="4500" b="0" i="0">
                <a:solidFill>
                  <a:srgbClr val="5558AF"/>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7" name="Text Placeholder 13"/>
          <p:cNvSpPr>
            <a:spLocks noGrp="1"/>
          </p:cNvSpPr>
          <p:nvPr>
            <p:ph type="body" sz="quarter" idx="13"/>
          </p:nvPr>
        </p:nvSpPr>
        <p:spPr>
          <a:xfrm>
            <a:off x="4629150" y="4152900"/>
            <a:ext cx="1371600" cy="647700"/>
          </a:xfrm>
          <a:prstGeom prst="rect">
            <a:avLst/>
          </a:prstGeom>
        </p:spPr>
        <p:txBody>
          <a:bodyPr lIns="0" tIns="0" rIns="182880" bIns="0"/>
          <a:lstStyle>
            <a:lvl1pPr marL="0" indent="0" algn="l">
              <a:lnSpc>
                <a:spcPct val="100000"/>
              </a:lnSpc>
              <a:buFont typeface="Arial" charset="0"/>
              <a:buNone/>
              <a:tabLst/>
              <a:defRPr sz="1200"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8" name="Picture Placeholder 8"/>
          <p:cNvSpPr>
            <a:spLocks noGrp="1"/>
          </p:cNvSpPr>
          <p:nvPr>
            <p:ph type="pic" sz="quarter" idx="14"/>
          </p:nvPr>
        </p:nvSpPr>
        <p:spPr>
          <a:xfrm>
            <a:off x="4629150" y="2123068"/>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9" name="Text Placeholder 13"/>
          <p:cNvSpPr>
            <a:spLocks noGrp="1"/>
          </p:cNvSpPr>
          <p:nvPr>
            <p:ph type="body" sz="quarter" idx="16"/>
          </p:nvPr>
        </p:nvSpPr>
        <p:spPr>
          <a:xfrm>
            <a:off x="6115050" y="4165600"/>
            <a:ext cx="1371600" cy="647700"/>
          </a:xfrm>
          <a:prstGeom prst="rect">
            <a:avLst/>
          </a:prstGeom>
        </p:spPr>
        <p:txBody>
          <a:bodyPr lIns="0" tIns="0" rIns="182880" bIns="0"/>
          <a:lstStyle>
            <a:lvl1pPr marL="0" indent="0" algn="l">
              <a:lnSpc>
                <a:spcPct val="100000"/>
              </a:lnSpc>
              <a:buFont typeface="Arial" charset="0"/>
              <a:buNone/>
              <a:tabLst/>
              <a:defRPr sz="1200"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0" name="Picture Placeholder 8"/>
          <p:cNvSpPr>
            <a:spLocks noGrp="1"/>
          </p:cNvSpPr>
          <p:nvPr>
            <p:ph type="pic" sz="quarter" idx="17"/>
          </p:nvPr>
        </p:nvSpPr>
        <p:spPr>
          <a:xfrm>
            <a:off x="6115050" y="2123068"/>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9"/>
          </p:nvPr>
        </p:nvSpPr>
        <p:spPr>
          <a:xfrm>
            <a:off x="7603719" y="4165600"/>
            <a:ext cx="1371600" cy="647700"/>
          </a:xfrm>
          <a:prstGeom prst="rect">
            <a:avLst/>
          </a:prstGeom>
        </p:spPr>
        <p:txBody>
          <a:bodyPr lIns="0" tIns="0" rIns="182880" bIns="0"/>
          <a:lstStyle>
            <a:lvl1pPr marL="0" indent="0" algn="l">
              <a:lnSpc>
                <a:spcPct val="100000"/>
              </a:lnSpc>
              <a:buFont typeface="Arial" charset="0"/>
              <a:buNone/>
              <a:tabLst/>
              <a:defRPr sz="1200"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Picture Placeholder 8"/>
          <p:cNvSpPr>
            <a:spLocks noGrp="1"/>
          </p:cNvSpPr>
          <p:nvPr>
            <p:ph type="pic" sz="quarter" idx="20"/>
          </p:nvPr>
        </p:nvSpPr>
        <p:spPr>
          <a:xfrm>
            <a:off x="7603719" y="2123068"/>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3" name="Subtitle 2"/>
          <p:cNvSpPr>
            <a:spLocks noGrp="1"/>
          </p:cNvSpPr>
          <p:nvPr>
            <p:ph type="subTitle" idx="1"/>
          </p:nvPr>
        </p:nvSpPr>
        <p:spPr>
          <a:xfrm>
            <a:off x="102087" y="573989"/>
            <a:ext cx="2926864" cy="254000"/>
          </a:xfrm>
          <a:prstGeom prst="rect">
            <a:avLst/>
          </a:prstGeom>
        </p:spPr>
        <p:txBody>
          <a:bodyPr tIns="0" bIns="0">
            <a:noAutofit/>
          </a:bodyPr>
          <a:lstStyle>
            <a:lvl1pPr marL="0" indent="0" algn="l">
              <a:lnSpc>
                <a:spcPct val="100000"/>
              </a:lnSpc>
              <a:buNone/>
              <a:defRPr sz="825"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Tree>
    <p:extLst>
      <p:ext uri="{BB962C8B-B14F-4D97-AF65-F5344CB8AC3E}">
        <p14:creationId xmlns:p14="http://schemas.microsoft.com/office/powerpoint/2010/main" val="1076868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6858000"/>
          </a:xfrm>
          <a:prstGeom prst="rect">
            <a:avLst/>
          </a:prstGeom>
        </p:spPr>
        <p:txBody>
          <a:bodyPr/>
          <a:lstStyle>
            <a:lvl1pPr marL="0" indent="0">
              <a:buNone/>
              <a:defRPr sz="15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2017325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Type6">
    <p:spTree>
      <p:nvGrpSpPr>
        <p:cNvPr id="1" name=""/>
        <p:cNvGrpSpPr/>
        <p:nvPr/>
      </p:nvGrpSpPr>
      <p:grpSpPr>
        <a:xfrm>
          <a:off x="0" y="0"/>
          <a:ext cx="0" cy="0"/>
          <a:chOff x="0" y="0"/>
          <a:chExt cx="0" cy="0"/>
        </a:xfrm>
      </p:grpSpPr>
      <p:sp>
        <p:nvSpPr>
          <p:cNvPr id="4" name="Text Placeholder 13"/>
          <p:cNvSpPr>
            <a:spLocks noGrp="1"/>
          </p:cNvSpPr>
          <p:nvPr>
            <p:ph type="body" sz="quarter" idx="12"/>
          </p:nvPr>
        </p:nvSpPr>
        <p:spPr>
          <a:xfrm>
            <a:off x="95250" y="2568575"/>
            <a:ext cx="7391400" cy="1720850"/>
          </a:xfrm>
          <a:prstGeom prst="rect">
            <a:avLst/>
          </a:prstGeom>
        </p:spPr>
        <p:txBody>
          <a:bodyPr anchor="ctr" anchorCtr="0"/>
          <a:lstStyle>
            <a:lvl1pPr marL="0" indent="0">
              <a:buFont typeface="Arial" charset="0"/>
              <a:buNone/>
              <a:tabLst/>
              <a:defRPr sz="3300" b="0" i="0">
                <a:solidFill>
                  <a:srgbClr val="5558AF"/>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5" name="Subtitle 2"/>
          <p:cNvSpPr>
            <a:spLocks noGrp="1"/>
          </p:cNvSpPr>
          <p:nvPr>
            <p:ph type="subTitle" idx="1"/>
          </p:nvPr>
        </p:nvSpPr>
        <p:spPr>
          <a:xfrm>
            <a:off x="102087" y="573989"/>
            <a:ext cx="2926864" cy="254000"/>
          </a:xfrm>
          <a:prstGeom prst="rect">
            <a:avLst/>
          </a:prstGeom>
        </p:spPr>
        <p:txBody>
          <a:bodyPr tIns="0" bIns="0">
            <a:noAutofit/>
          </a:bodyPr>
          <a:lstStyle>
            <a:lvl1pPr marL="0" indent="0" algn="l">
              <a:lnSpc>
                <a:spcPct val="100000"/>
              </a:lnSpc>
              <a:buNone/>
              <a:defRPr sz="825"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Tree>
    <p:extLst>
      <p:ext uri="{BB962C8B-B14F-4D97-AF65-F5344CB8AC3E}">
        <p14:creationId xmlns:p14="http://schemas.microsoft.com/office/powerpoint/2010/main" val="20260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Tree>
    <p:extLst>
      <p:ext uri="{BB962C8B-B14F-4D97-AF65-F5344CB8AC3E}">
        <p14:creationId xmlns:p14="http://schemas.microsoft.com/office/powerpoint/2010/main" val="2249075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ck on Mobil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57584" y="1079781"/>
            <a:ext cx="1714112" cy="4723152"/>
          </a:xfrm>
          <a:prstGeom prst="rect">
            <a:avLst/>
          </a:prstGeom>
        </p:spPr>
      </p:pic>
      <p:sp>
        <p:nvSpPr>
          <p:cNvPr id="10" name="Picture Placeholder 9"/>
          <p:cNvSpPr>
            <a:spLocks noGrp="1"/>
          </p:cNvSpPr>
          <p:nvPr>
            <p:ph type="pic" sz="quarter" idx="10"/>
          </p:nvPr>
        </p:nvSpPr>
        <p:spPr>
          <a:xfrm>
            <a:off x="2773770" y="1675241"/>
            <a:ext cx="1481328" cy="3502152"/>
          </a:xfrm>
          <a:prstGeom prst="rect">
            <a:avLst/>
          </a:prstGeom>
          <a:solidFill>
            <a:srgbClr val="EEF1F5"/>
          </a:solidFill>
        </p:spPr>
        <p:txBody>
          <a:bodyPr/>
          <a:lstStyle>
            <a:lvl1pPr marL="0" indent="0">
              <a:buNone/>
              <a:defRPr sz="1800">
                <a:latin typeface="Segoe UI" charset="0"/>
                <a:ea typeface="Segoe UI" charset="0"/>
                <a:cs typeface="Segoe UI" charset="0"/>
              </a:defRPr>
            </a:lvl1pPr>
          </a:lstStyle>
          <a:p>
            <a:endParaRPr lang="en-US"/>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732439" y="1081743"/>
            <a:ext cx="1714112" cy="4723152"/>
          </a:xfrm>
          <a:prstGeom prst="rect">
            <a:avLst/>
          </a:prstGeom>
        </p:spPr>
      </p:pic>
      <p:sp>
        <p:nvSpPr>
          <p:cNvPr id="14" name="Picture Placeholder 9"/>
          <p:cNvSpPr>
            <a:spLocks noGrp="1"/>
          </p:cNvSpPr>
          <p:nvPr>
            <p:ph type="pic" sz="quarter" idx="11"/>
          </p:nvPr>
        </p:nvSpPr>
        <p:spPr>
          <a:xfrm>
            <a:off x="4851700" y="1677203"/>
            <a:ext cx="1479206" cy="3500256"/>
          </a:xfrm>
          <a:prstGeom prst="rect">
            <a:avLst/>
          </a:prstGeom>
          <a:solidFill>
            <a:srgbClr val="EEF1F5"/>
          </a:solidFill>
        </p:spPr>
        <p:txBody>
          <a:bodyPr/>
          <a:lstStyle>
            <a:lvl1pPr marL="0" indent="0">
              <a:buNone/>
              <a:defRPr sz="1800">
                <a:latin typeface="Segoe UI" charset="0"/>
                <a:ea typeface="Segoe UI" charset="0"/>
                <a:cs typeface="Segoe UI" charset="0"/>
              </a:defRPr>
            </a:lvl1pPr>
          </a:lstStyle>
          <a:p>
            <a:endParaRPr lang="en-US"/>
          </a:p>
        </p:txBody>
      </p:sp>
      <p:sp>
        <p:nvSpPr>
          <p:cNvPr id="12"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2730" y="1079781"/>
            <a:ext cx="1714112" cy="4723152"/>
          </a:xfrm>
          <a:prstGeom prst="rect">
            <a:avLst/>
          </a:prstGeom>
        </p:spPr>
      </p:pic>
      <p:pic>
        <p:nvPicPr>
          <p:cNvPr id="11" name="Picture 1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807294" y="1081743"/>
            <a:ext cx="1714112" cy="4723152"/>
          </a:xfrm>
          <a:prstGeom prst="rect">
            <a:avLst/>
          </a:prstGeom>
        </p:spPr>
      </p:pic>
      <p:sp>
        <p:nvSpPr>
          <p:cNvPr id="3" name="Picture Placeholder 2"/>
          <p:cNvSpPr>
            <a:spLocks noGrp="1"/>
          </p:cNvSpPr>
          <p:nvPr>
            <p:ph type="pic" sz="quarter" idx="14"/>
          </p:nvPr>
        </p:nvSpPr>
        <p:spPr>
          <a:xfrm>
            <a:off x="702200" y="1675242"/>
            <a:ext cx="1481328" cy="3500437"/>
          </a:xfrm>
          <a:prstGeom prst="rect">
            <a:avLst/>
          </a:prstGeom>
          <a:solidFill>
            <a:srgbClr val="EEF1F5"/>
          </a:solidFill>
        </p:spPr>
        <p:txBody>
          <a:bodyPr/>
          <a:lstStyle/>
          <a:p>
            <a:endParaRPr lang="en-US"/>
          </a:p>
        </p:txBody>
      </p:sp>
      <p:sp>
        <p:nvSpPr>
          <p:cNvPr id="6" name="Picture Placeholder 5"/>
          <p:cNvSpPr>
            <a:spLocks noGrp="1"/>
          </p:cNvSpPr>
          <p:nvPr>
            <p:ph type="pic" sz="quarter" idx="15"/>
          </p:nvPr>
        </p:nvSpPr>
        <p:spPr>
          <a:xfrm>
            <a:off x="6925866" y="1674814"/>
            <a:ext cx="1481328" cy="3500437"/>
          </a:xfrm>
          <a:prstGeom prst="rect">
            <a:avLst/>
          </a:prstGeom>
          <a:solidFill>
            <a:srgbClr val="EEF1F5"/>
          </a:solidFill>
        </p:spPr>
        <p:txBody>
          <a:bodyPr/>
          <a:lstStyle/>
          <a:p>
            <a:endParaRPr lang="en-US"/>
          </a:p>
        </p:txBody>
      </p:sp>
    </p:spTree>
    <p:extLst>
      <p:ext uri="{BB962C8B-B14F-4D97-AF65-F5344CB8AC3E}">
        <p14:creationId xmlns:p14="http://schemas.microsoft.com/office/powerpoint/2010/main" val="486660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6858000"/>
          </a:xfrm>
          <a:prstGeom prst="rect">
            <a:avLst/>
          </a:prstGeom>
        </p:spPr>
        <p:txBody>
          <a:bodyPr/>
          <a:lstStyle>
            <a:lvl1pPr marL="0" indent="0">
              <a:buNone/>
              <a:defRPr/>
            </a:lvl1pPr>
          </a:lstStyle>
          <a:p>
            <a:endParaRPr lang="en-US"/>
          </a:p>
        </p:txBody>
      </p:sp>
      <p:sp>
        <p:nvSpPr>
          <p:cNvPr id="6" name="Text Placeholder 6"/>
          <p:cNvSpPr>
            <a:spLocks noGrp="1"/>
          </p:cNvSpPr>
          <p:nvPr>
            <p:ph type="body" sz="quarter" idx="10"/>
          </p:nvPr>
        </p:nvSpPr>
        <p:spPr>
          <a:xfrm>
            <a:off x="0" y="5596802"/>
            <a:ext cx="1884146" cy="385490"/>
          </a:xfrm>
          <a:prstGeom prst="rect">
            <a:avLst/>
          </a:prstGeom>
          <a:solidFill>
            <a:srgbClr val="5558AF"/>
          </a:solidFill>
          <a:ln>
            <a:noFill/>
          </a:ln>
        </p:spPr>
        <p:txBody>
          <a:bodyPr wrap="square" tIns="118872" rIns="182880" bIns="137160" anchor="ctr" anchorCtr="0">
            <a:spAutoFit/>
          </a:bodyPr>
          <a:lstStyle>
            <a:lvl1pPr marL="102870" indent="0">
              <a:lnSpc>
                <a:spcPct val="100000"/>
              </a:lnSpc>
              <a:buNone/>
              <a:defRPr sz="825"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3513395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ck On Deskto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Picture Placeholder 15"/>
          <p:cNvSpPr>
            <a:spLocks noGrp="1"/>
          </p:cNvSpPr>
          <p:nvPr>
            <p:ph type="pic" sz="quarter" idx="11"/>
          </p:nvPr>
        </p:nvSpPr>
        <p:spPr>
          <a:xfrm>
            <a:off x="794148" y="594519"/>
            <a:ext cx="7561640" cy="5668963"/>
          </a:xfrm>
          <a:prstGeom prst="rect">
            <a:avLst/>
          </a:prstGeom>
          <a:solidFill>
            <a:schemeClr val="bg2"/>
          </a:solidFill>
          <a:effectLst>
            <a:outerShdw blurRad="127000" algn="ctr" rotWithShape="0">
              <a:srgbClr val="16233A">
                <a:alpha val="27000"/>
              </a:srgbClr>
            </a:outerShdw>
          </a:effectLst>
        </p:spPr>
        <p:txBody>
          <a:bodyPr/>
          <a:lstStyle>
            <a:lvl1pPr marL="0" indent="0">
              <a:buNone/>
              <a:defRPr sz="1800">
                <a:latin typeface="Segoe UI" charset="0"/>
                <a:ea typeface="Segoe UI" charset="0"/>
                <a:cs typeface="Segoe UI" charset="0"/>
              </a:defRPr>
            </a:lvl1pPr>
          </a:lstStyle>
          <a:p>
            <a:endParaRPr lang="en-US"/>
          </a:p>
        </p:txBody>
      </p:sp>
      <p:sp>
        <p:nvSpPr>
          <p:cNvPr id="14" name="Text Placeholder 6"/>
          <p:cNvSpPr>
            <a:spLocks noGrp="1"/>
          </p:cNvSpPr>
          <p:nvPr>
            <p:ph type="body" sz="quarter" idx="10"/>
          </p:nvPr>
        </p:nvSpPr>
        <p:spPr>
          <a:xfrm>
            <a:off x="0" y="5596802"/>
            <a:ext cx="1884146" cy="385490"/>
          </a:xfrm>
          <a:prstGeom prst="rect">
            <a:avLst/>
          </a:prstGeom>
          <a:solidFill>
            <a:srgbClr val="5558AF"/>
          </a:solidFill>
          <a:ln>
            <a:noFill/>
          </a:ln>
        </p:spPr>
        <p:txBody>
          <a:bodyPr wrap="square" tIns="118872" rIns="182880" bIns="137160" anchor="ctr" anchorCtr="0">
            <a:spAutoFit/>
          </a:bodyPr>
          <a:lstStyle>
            <a:lvl1pPr marL="102870" indent="0">
              <a:lnSpc>
                <a:spcPct val="100000"/>
              </a:lnSpc>
              <a:buNone/>
              <a:defRPr sz="825"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2146672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Layout-SidebyS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78669" y="1549400"/>
            <a:ext cx="4343400" cy="3276600"/>
          </a:xfrm>
          <a:prstGeom prst="rect">
            <a:avLst/>
          </a:prstGeom>
          <a:solidFill>
            <a:srgbClr val="EEF1F5"/>
          </a:solidFill>
        </p:spPr>
        <p:txBody>
          <a:bodyPr/>
          <a:lstStyle>
            <a:lvl1pPr marL="0" indent="0">
              <a:buNone/>
              <a:defRPr sz="1500">
                <a:solidFill>
                  <a:srgbClr val="16233A"/>
                </a:solidFill>
                <a:latin typeface="Segoe UI" charset="0"/>
                <a:ea typeface="Segoe UI" charset="0"/>
                <a:cs typeface="Segoe UI" charset="0"/>
              </a:defRPr>
            </a:lvl1pPr>
          </a:lstStyle>
          <a:p>
            <a:endParaRPr lang="en-US"/>
          </a:p>
        </p:txBody>
      </p:sp>
      <p:sp>
        <p:nvSpPr>
          <p:cNvPr id="9" name="TextBox 8"/>
          <p:cNvSpPr txBox="1"/>
          <p:nvPr userDrawn="1"/>
        </p:nvSpPr>
        <p:spPr>
          <a:xfrm>
            <a:off x="118696" y="6497475"/>
            <a:ext cx="1424354" cy="184666"/>
          </a:xfrm>
          <a:prstGeom prst="rect">
            <a:avLst/>
          </a:prstGeom>
          <a:noFill/>
        </p:spPr>
        <p:txBody>
          <a:bodyPr wrap="square" rtlCol="0">
            <a:spAutoFit/>
          </a:bodyPr>
          <a:lstStyle/>
          <a:p>
            <a:pPr marL="0" marR="0" lvl="0" indent="0" algn="l" defTabSz="6858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11" name="Text Placeholder 13"/>
          <p:cNvSpPr>
            <a:spLocks noGrp="1"/>
          </p:cNvSpPr>
          <p:nvPr>
            <p:ph type="body" sz="quarter" idx="12"/>
          </p:nvPr>
        </p:nvSpPr>
        <p:spPr>
          <a:xfrm>
            <a:off x="104775" y="4957787"/>
            <a:ext cx="4410075" cy="278298"/>
          </a:xfrm>
          <a:prstGeom prst="rect">
            <a:avLst/>
          </a:prstGeom>
        </p:spPr>
        <p:txBody>
          <a:bodyPr anchor="t" anchorCtr="0"/>
          <a:lstStyle>
            <a:lvl1pPr marL="0" indent="0">
              <a:buFont typeface="Arial" charset="0"/>
              <a:buNone/>
              <a:tabLst/>
              <a:defRPr sz="12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13"/>
          </p:nvPr>
        </p:nvSpPr>
        <p:spPr>
          <a:xfrm>
            <a:off x="4563389" y="4958150"/>
            <a:ext cx="4410075" cy="278298"/>
          </a:xfrm>
          <a:prstGeom prst="rect">
            <a:avLst/>
          </a:prstGeom>
        </p:spPr>
        <p:txBody>
          <a:bodyPr anchor="t" anchorCtr="0"/>
          <a:lstStyle>
            <a:lvl1pPr marL="0" indent="0">
              <a:buFont typeface="Arial" charset="0"/>
              <a:buNone/>
              <a:tabLst/>
              <a:defRPr sz="12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5"/>
          <p:cNvSpPr>
            <a:spLocks noGrp="1"/>
          </p:cNvSpPr>
          <p:nvPr>
            <p:ph type="pic" sz="quarter" idx="14"/>
          </p:nvPr>
        </p:nvSpPr>
        <p:spPr>
          <a:xfrm>
            <a:off x="4629150" y="1549400"/>
            <a:ext cx="4343400" cy="3276601"/>
          </a:xfrm>
          <a:prstGeom prst="rect">
            <a:avLst/>
          </a:prstGeom>
          <a:solidFill>
            <a:srgbClr val="EEF1F5"/>
          </a:solidFill>
        </p:spPr>
        <p:txBody>
          <a:bodyPr/>
          <a:lstStyle>
            <a:lvl1pPr marL="0" indent="0">
              <a:buNone/>
              <a:defRPr sz="1500">
                <a:solidFill>
                  <a:srgbClr val="16233A"/>
                </a:solidFill>
                <a:latin typeface="Segoe UI" charset="0"/>
                <a:ea typeface="Segoe UI" charset="0"/>
                <a:cs typeface="Segoe UI" charset="0"/>
              </a:defRPr>
            </a:lvl1pPr>
          </a:lstStyle>
          <a:p>
            <a:endParaRPr lang="en-US"/>
          </a:p>
        </p:txBody>
      </p:sp>
      <p:sp>
        <p:nvSpPr>
          <p:cNvPr id="16"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17" name="Picture 1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10756809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143250" y="1113874"/>
            <a:ext cx="5829300" cy="4873041"/>
          </a:xfrm>
          <a:prstGeom prst="rect">
            <a:avLst/>
          </a:prstGeom>
          <a:solidFill>
            <a:srgbClr val="EEF1F5"/>
          </a:solidFill>
        </p:spPr>
        <p:txBody>
          <a:bodyPr/>
          <a:lstStyle>
            <a:lvl1pPr marL="0" indent="0">
              <a:buNone/>
              <a:defRPr sz="1500">
                <a:solidFill>
                  <a:srgbClr val="16233A"/>
                </a:solidFill>
                <a:latin typeface="Segoe UI" charset="0"/>
                <a:ea typeface="Segoe UI" charset="0"/>
                <a:cs typeface="Segoe UI" charset="0"/>
              </a:defRPr>
            </a:lvl1pPr>
          </a:lstStyle>
          <a:p>
            <a:endParaRPr lang="en-US"/>
          </a:p>
        </p:txBody>
      </p:sp>
      <p:sp>
        <p:nvSpPr>
          <p:cNvPr id="8" name="TextBox 7"/>
          <p:cNvSpPr txBox="1"/>
          <p:nvPr userDrawn="1"/>
        </p:nvSpPr>
        <p:spPr>
          <a:xfrm>
            <a:off x="118696" y="6497475"/>
            <a:ext cx="1424354" cy="184666"/>
          </a:xfrm>
          <a:prstGeom prst="rect">
            <a:avLst/>
          </a:prstGeom>
          <a:noFill/>
        </p:spPr>
        <p:txBody>
          <a:bodyPr wrap="square" rtlCol="0">
            <a:spAutoFit/>
          </a:bodyPr>
          <a:lstStyle/>
          <a:p>
            <a:pPr marL="0" marR="0" lvl="0" indent="0" algn="l" defTabSz="6858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9" name="Text Placeholder 13"/>
          <p:cNvSpPr>
            <a:spLocks noGrp="1"/>
          </p:cNvSpPr>
          <p:nvPr>
            <p:ph type="body" sz="quarter" idx="12" hasCustomPrompt="1"/>
          </p:nvPr>
        </p:nvSpPr>
        <p:spPr>
          <a:xfrm>
            <a:off x="104775" y="2178050"/>
            <a:ext cx="2924175" cy="2501900"/>
          </a:xfrm>
          <a:prstGeom prst="rect">
            <a:avLst/>
          </a:prstGeom>
        </p:spPr>
        <p:txBody>
          <a:bodyPr anchor="ctr" anchorCtr="0"/>
          <a:lstStyle>
            <a:lvl1pPr marL="7144" indent="0">
              <a:lnSpc>
                <a:spcPct val="100000"/>
              </a:lnSpc>
              <a:buFont typeface="Arial" charset="0"/>
              <a:buNone/>
              <a:tabLst/>
              <a:defRPr sz="1200" b="0" i="0">
                <a:solidFill>
                  <a:srgbClr val="16233A">
                    <a:alpha val="76000"/>
                  </a:srgbClr>
                </a:solidFill>
                <a:latin typeface="Segoe UI Semilight" charset="0"/>
                <a:ea typeface="Segoe UI Semilight" charset="0"/>
                <a:cs typeface="Segoe UI Semilight" charset="0"/>
              </a:defRPr>
            </a:lvl1pPr>
            <a:lvl2pPr marL="300038" indent="-128588">
              <a:buFont typeface="Arial" charset="0"/>
              <a:buChar char="•"/>
              <a:tabLst/>
              <a:defRPr sz="825">
                <a:solidFill>
                  <a:srgbClr val="16233A">
                    <a:alpha val="74000"/>
                  </a:srgbClr>
                </a:solidFill>
                <a:latin typeface="Segoe UI" charset="0"/>
                <a:ea typeface="Segoe UI" charset="0"/>
                <a:cs typeface="Segoe UI" charset="0"/>
              </a:defRPr>
            </a:lvl2pPr>
            <a:lvl3pPr marL="558404" indent="-129779">
              <a:buFont typeface="Arial" charset="0"/>
              <a:buChar char="•"/>
              <a:tabLst/>
              <a:defRPr sz="825">
                <a:solidFill>
                  <a:srgbClr val="16233A">
                    <a:alpha val="74000"/>
                  </a:srgbClr>
                </a:solidFill>
                <a:latin typeface="Segoe UI" charset="0"/>
                <a:ea typeface="Segoe UI" charset="0"/>
                <a:cs typeface="Segoe UI" charset="0"/>
              </a:defRPr>
            </a:lvl3pPr>
            <a:lvl4pPr marL="1028700" indent="0">
              <a:buNone/>
              <a:defRPr/>
            </a:lvl4pPr>
            <a:lvl5pPr marL="1371600" indent="0">
              <a:buNone/>
              <a:defRPr/>
            </a:lvl5pPr>
          </a:lstStyle>
          <a:p>
            <a:pPr lvl="0"/>
            <a:r>
              <a:rPr lang="en-US"/>
              <a:t>Click to edit Master text styles		</a:t>
            </a:r>
          </a:p>
          <a:p>
            <a:pPr lvl="0"/>
            <a:endParaRPr lang="en-US"/>
          </a:p>
        </p:txBody>
      </p:sp>
      <p:sp>
        <p:nvSpPr>
          <p:cNvPr id="12" name="Subtitle 2"/>
          <p:cNvSpPr>
            <a:spLocks noGrp="1"/>
          </p:cNvSpPr>
          <p:nvPr>
            <p:ph type="subTitle" idx="1"/>
          </p:nvPr>
        </p:nvSpPr>
        <p:spPr>
          <a:xfrm>
            <a:off x="102087" y="201457"/>
            <a:ext cx="2926864" cy="339833"/>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9068" y="6316712"/>
            <a:ext cx="1175629" cy="456621"/>
          </a:xfrm>
          <a:prstGeom prst="rect">
            <a:avLst/>
          </a:prstGeom>
        </p:spPr>
      </p:pic>
    </p:spTree>
    <p:extLst>
      <p:ext uri="{BB962C8B-B14F-4D97-AF65-F5344CB8AC3E}">
        <p14:creationId xmlns:p14="http://schemas.microsoft.com/office/powerpoint/2010/main" val="2081747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a:t>Click icon to add table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ntentLayout-5Gri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02087" y="482600"/>
            <a:ext cx="2926864" cy="254000"/>
          </a:xfrm>
          <a:prstGeom prst="rect">
            <a:avLst/>
          </a:prstGeom>
        </p:spPr>
        <p:txBody>
          <a:bodyPr tIns="0" bIns="0">
            <a:noAutofit/>
          </a:bodyPr>
          <a:lstStyle>
            <a:lvl1pPr marL="0" indent="0" algn="l">
              <a:lnSpc>
                <a:spcPct val="100000"/>
              </a:lnSpc>
              <a:buNone/>
              <a:defRPr sz="1200" b="0" i="0" baseline="0">
                <a:solidFill>
                  <a:srgbClr val="16233A">
                    <a:alpha val="76000"/>
                  </a:srgb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5" name="Title 18"/>
          <p:cNvSpPr>
            <a:spLocks noGrp="1"/>
          </p:cNvSpPr>
          <p:nvPr>
            <p:ph type="title"/>
          </p:nvPr>
        </p:nvSpPr>
        <p:spPr>
          <a:xfrm>
            <a:off x="104775" y="177801"/>
            <a:ext cx="2924175" cy="358775"/>
          </a:xfrm>
          <a:prstGeom prst="rect">
            <a:avLst/>
          </a:prstGeom>
        </p:spPr>
        <p:txBody>
          <a:bodyPr/>
          <a:lstStyle>
            <a:lvl1pPr>
              <a:defRPr sz="1200" b="1" i="0">
                <a:latin typeface="Segoe UI Semibold" charset="0"/>
                <a:ea typeface="Segoe UI Semibold" charset="0"/>
                <a:cs typeface="Segoe UI Semibold" charset="0"/>
              </a:defRPr>
            </a:lvl1pPr>
          </a:lstStyle>
          <a:p>
            <a:r>
              <a:rPr lang="en-US"/>
              <a:t>Click to edit Master title style</a:t>
            </a:r>
          </a:p>
        </p:txBody>
      </p:sp>
      <p:sp>
        <p:nvSpPr>
          <p:cNvPr id="6" name="Text Placeholder 13"/>
          <p:cNvSpPr>
            <a:spLocks noGrp="1"/>
          </p:cNvSpPr>
          <p:nvPr>
            <p:ph type="body" sz="quarter" idx="12"/>
          </p:nvPr>
        </p:nvSpPr>
        <p:spPr>
          <a:xfrm>
            <a:off x="2332601" y="350600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400902" y="160101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332601" y="415370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3821289" y="349945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3886802"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3821289" y="414715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5308333" y="3499450"/>
            <a:ext cx="1438275"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5368252"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5308333" y="4147150"/>
            <a:ext cx="1438275"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6807526" y="3499450"/>
            <a:ext cx="1437113"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6873039" y="1600200"/>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6807526" y="4147150"/>
            <a:ext cx="1437113"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846701" y="3506610"/>
            <a:ext cx="1439901" cy="647700"/>
          </a:xfrm>
          <a:prstGeom prst="rect">
            <a:avLst/>
          </a:prstGeom>
        </p:spPr>
        <p:txBody>
          <a:bodyPr/>
          <a:lstStyle>
            <a:lvl1pPr marL="0" indent="0" algn="l">
              <a:lnSpc>
                <a:spcPct val="100000"/>
              </a:lnSpc>
              <a:buFont typeface="Arial" charset="0"/>
              <a:buNone/>
              <a:tabLst/>
              <a:defRPr sz="1200" b="1" i="0">
                <a:solidFill>
                  <a:srgbClr val="16233A">
                    <a:alpha val="76000"/>
                  </a:srgbClr>
                </a:solidFill>
                <a:latin typeface="Segoe UI Semibold" charset="0"/>
                <a:ea typeface="Segoe UI Semibold" charset="0"/>
                <a:cs typeface="Segoe UI Semibold"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915002" y="1601622"/>
            <a:ext cx="1371600" cy="1828800"/>
          </a:xfrm>
          <a:prstGeom prst="rect">
            <a:avLst/>
          </a:prstGeom>
        </p:spPr>
        <p:txBody>
          <a:bodyPr/>
          <a:lstStyle>
            <a:lvl1pPr marL="0" indent="0">
              <a:buNone/>
              <a:defRPr sz="105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846701" y="4154310"/>
            <a:ext cx="1439901" cy="647700"/>
          </a:xfrm>
          <a:prstGeom prst="rect">
            <a:avLst/>
          </a:prstGeom>
        </p:spPr>
        <p:txBody>
          <a:bodyPr/>
          <a:lstStyle>
            <a:lvl1pPr marL="0" indent="0" algn="l">
              <a:lnSpc>
                <a:spcPct val="100000"/>
              </a:lnSpc>
              <a:buFont typeface="Arial" charset="0"/>
              <a:buNone/>
              <a:tabLst/>
              <a:defRPr sz="825" b="0" i="0">
                <a:solidFill>
                  <a:srgbClr val="16233A">
                    <a:alpha val="76000"/>
                  </a:srgbClr>
                </a:solidFill>
                <a:latin typeface="Segoe UI" charset="0"/>
                <a:ea typeface="Segoe UI" charset="0"/>
                <a:cs typeface="Segoe U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311591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462884"/>
          </a:xfrm>
          <a:prstGeom prst="rect">
            <a:avLst/>
          </a:prstGeom>
        </p:spPr>
      </p:pic>
      <p:sp>
        <p:nvSpPr>
          <p:cNvPr id="8" name="Rectangle 7"/>
          <p:cNvSpPr/>
          <p:nvPr userDrawn="1"/>
        </p:nvSpPr>
        <p:spPr bwMode="auto">
          <a:xfrm>
            <a:off x="1236" y="4863468"/>
            <a:ext cx="9142764"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38725" y="5253376"/>
            <a:ext cx="1947416"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725" y="470066"/>
            <a:ext cx="1067477" cy="303612"/>
          </a:xfrm>
          <a:prstGeom prst="rect">
            <a:avLst/>
          </a:prstGeom>
        </p:spPr>
      </p:pic>
      <p:pic>
        <p:nvPicPr>
          <p:cNvPr id="14" name="Picture 13"/>
          <p:cNvPicPr>
            <a:picLocks noChangeAspect="1"/>
          </p:cNvPicPr>
          <p:nvPr userDrawn="1"/>
        </p:nvPicPr>
        <p:blipFill rotWithShape="1">
          <a:blip r:embed="rId5" cstate="hqprint">
            <a:extLst>
              <a:ext uri="{28A0092B-C50C-407E-A947-70E740481C1C}">
                <a14:useLocalDpi xmlns:a14="http://schemas.microsoft.com/office/drawing/2010/main"/>
              </a:ext>
            </a:extLst>
          </a:blip>
          <a:srcRect l="-17523"/>
          <a:stretch/>
        </p:blipFill>
        <p:spPr>
          <a:xfrm>
            <a:off x="5699868" y="4863468"/>
            <a:ext cx="3444132" cy="1994533"/>
          </a:xfrm>
          <a:prstGeom prst="rect">
            <a:avLst/>
          </a:prstGeom>
        </p:spPr>
      </p:pic>
    </p:spTree>
    <p:extLst>
      <p:ext uri="{BB962C8B-B14F-4D97-AF65-F5344CB8AC3E}">
        <p14:creationId xmlns:p14="http://schemas.microsoft.com/office/powerpoint/2010/main" val="4104024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8725" y="470067"/>
            <a:ext cx="1067477" cy="304828"/>
          </a:xfrm>
          <a:prstGeom prst="rect">
            <a:avLst/>
          </a:prstGeom>
        </p:spPr>
      </p:pic>
      <p:pic>
        <p:nvPicPr>
          <p:cNvPr id="7" name="Picture 6"/>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5699868" y="4985515"/>
            <a:ext cx="3444132" cy="1872486"/>
          </a:xfrm>
          <a:prstGeom prst="rect">
            <a:avLst/>
          </a:prstGeom>
        </p:spPr>
      </p:pic>
      <p:sp>
        <p:nvSpPr>
          <p:cNvPr id="8" name="Text Placeholder 3"/>
          <p:cNvSpPr>
            <a:spLocks noGrp="1"/>
          </p:cNvSpPr>
          <p:nvPr>
            <p:ph type="body" sz="quarter" idx="15" hasCustomPrompt="1"/>
          </p:nvPr>
        </p:nvSpPr>
        <p:spPr>
          <a:xfrm>
            <a:off x="6925116" y="291069"/>
            <a:ext cx="2016956" cy="388376"/>
          </a:xfrm>
        </p:spPr>
        <p:txBody>
          <a:bodyPr/>
          <a:lstStyle>
            <a:lvl1pPr marL="0" marR="0" indent="0" algn="r"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07885" y="5923422"/>
            <a:ext cx="1202899" cy="488856"/>
          </a:xfrm>
          <a:prstGeom prst="rect">
            <a:avLst/>
          </a:prstGeom>
        </p:spPr>
        <p:txBody>
          <a:bodyPr wrap="none" lIns="134464" tIns="107571" rIns="134464" bIns="107571">
            <a:spAutoFit/>
          </a:bodyPr>
          <a:lstStyle/>
          <a:p>
            <a:r>
              <a:rPr lang="en-US" sz="1765">
                <a:gradFill>
                  <a:gsLst>
                    <a:gs pos="2597">
                      <a:schemeClr val="tx1"/>
                    </a:gs>
                    <a:gs pos="18182">
                      <a:schemeClr val="tx1"/>
                    </a:gs>
                  </a:gsLst>
                  <a:lin ang="5400000" scaled="1"/>
                </a:gradFill>
              </a:rPr>
              <a:t>#</a:t>
            </a:r>
            <a:r>
              <a:rPr lang="en-US" sz="1765" err="1">
                <a:gradFill>
                  <a:gsLst>
                    <a:gs pos="2597">
                      <a:schemeClr val="tx1"/>
                    </a:gs>
                    <a:gs pos="18182">
                      <a:schemeClr val="tx1"/>
                    </a:gs>
                  </a:gsLst>
                  <a:lin ang="5400000" scaled="1"/>
                </a:gradFill>
              </a:rPr>
              <a:t>MSBuild</a:t>
            </a:r>
            <a:endParaRPr lang="en-US" sz="1765">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623113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11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59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168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587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4788837" y="2159064"/>
            <a:ext cx="4033912" cy="55130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06780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22424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0593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9015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2314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469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408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379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23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8725" y="470067"/>
            <a:ext cx="1067477" cy="304828"/>
          </a:xfrm>
          <a:prstGeom prst="rect">
            <a:avLst/>
          </a:prstGeom>
        </p:spPr>
      </p:pic>
    </p:spTree>
    <p:extLst>
      <p:ext uri="{BB962C8B-B14F-4D97-AF65-F5344CB8AC3E}">
        <p14:creationId xmlns:p14="http://schemas.microsoft.com/office/powerpoint/2010/main" val="2005523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116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392415"/>
          </a:xfrm>
          <a:prstGeom prst="rect">
            <a:avLst/>
          </a:prstGeom>
        </p:spPr>
        <p:txBody>
          <a:bodyPr/>
          <a:lstStyle>
            <a:lvl1pPr marL="0" indent="0">
              <a:buNone/>
              <a:defRPr sz="15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303828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Slide-Plain">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2086" y="2062174"/>
            <a:ext cx="7384564" cy="1566862"/>
          </a:xfrm>
          <a:prstGeom prst="rect">
            <a:avLst/>
          </a:prstGeom>
        </p:spPr>
        <p:txBody>
          <a:bodyPr anchor="b">
            <a:noAutofit/>
          </a:bodyPr>
          <a:lstStyle>
            <a:lvl1pPr algn="l">
              <a:defRPr sz="45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8" name="Subtitle 2"/>
          <p:cNvSpPr>
            <a:spLocks noGrp="1"/>
          </p:cNvSpPr>
          <p:nvPr>
            <p:ph type="subTitle" idx="1"/>
          </p:nvPr>
        </p:nvSpPr>
        <p:spPr>
          <a:xfrm>
            <a:off x="102086" y="3656852"/>
            <a:ext cx="7384564" cy="1655762"/>
          </a:xfrm>
          <a:prstGeom prst="rect">
            <a:avLst/>
          </a:prstGeom>
        </p:spPr>
        <p:txBody>
          <a:bodyPr>
            <a:normAutofit/>
          </a:bodyPr>
          <a:lstStyle>
            <a:lvl1pPr marL="0" indent="0" algn="l">
              <a:lnSpc>
                <a:spcPct val="70000"/>
              </a:lnSpc>
              <a:buNone/>
              <a:defRPr sz="1050">
                <a:solidFill>
                  <a:schemeClr val="bg1">
                    <a:alpha val="86000"/>
                  </a:scheme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835" y="152400"/>
            <a:ext cx="1180235" cy="458410"/>
          </a:xfrm>
          <a:prstGeom prst="rect">
            <a:avLst/>
          </a:prstGeom>
        </p:spPr>
      </p:pic>
    </p:spTree>
    <p:extLst>
      <p:ext uri="{BB962C8B-B14F-4D97-AF65-F5344CB8AC3E}">
        <p14:creationId xmlns:p14="http://schemas.microsoft.com/office/powerpoint/2010/main" val="246017874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1894"/>
            <a:ext cx="8060249" cy="609398"/>
          </a:xfrm>
        </p:spPr>
        <p:txBody>
          <a:bodyPr anchor="b" anchorCtr="0">
            <a:noAutofit/>
          </a:bodyPr>
          <a:lstStyle>
            <a:lvl1pPr>
              <a:defRPr sz="3001">
                <a:gradFill flip="none" rotWithShape="1">
                  <a:gsLst>
                    <a:gs pos="37000">
                      <a:schemeClr val="bg2"/>
                    </a:gs>
                    <a:gs pos="99000">
                      <a:schemeClr val="bg2"/>
                    </a:gs>
                  </a:gsLst>
                  <a:lin ang="5400000" scaled="0"/>
                  <a:tileRect/>
                </a:gradFill>
              </a:defRPr>
            </a:lvl1pPr>
          </a:lstStyle>
          <a:p>
            <a:r>
              <a:rPr lang="en-US"/>
              <a:t>Click to edit Master title style</a:t>
            </a:r>
            <a:endParaRPr lang="en-US" dirty="0"/>
          </a:p>
        </p:txBody>
      </p:sp>
      <p:sp>
        <p:nvSpPr>
          <p:cNvPr id="8" name="Rectangle 7"/>
          <p:cNvSpPr/>
          <p:nvPr userDrawn="1"/>
        </p:nvSpPr>
        <p:spPr bwMode="gray">
          <a:xfrm flipV="1">
            <a:off x="456129" y="6476999"/>
            <a:ext cx="8231743"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userDrawn="1"/>
        </p:nvSpPr>
        <p:spPr bwMode="gray">
          <a:xfrm>
            <a:off x="0" y="1217029"/>
            <a:ext cx="8687871"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p:cNvSpPr>
            <a:spLocks noGrp="1"/>
          </p:cNvSpPr>
          <p:nvPr>
            <p:ph type="body" sz="quarter" idx="10"/>
          </p:nvPr>
        </p:nvSpPr>
        <p:spPr>
          <a:xfrm>
            <a:off x="570457" y="1524000"/>
            <a:ext cx="8060250" cy="1775871"/>
          </a:xfrm>
        </p:spPr>
        <p:txBody>
          <a:bodyPr/>
          <a:lstStyle>
            <a:lvl1pPr marL="304881" indent="-304881">
              <a:defRPr sz="2101">
                <a:gradFill>
                  <a:gsLst>
                    <a:gs pos="0">
                      <a:schemeClr val="tx1"/>
                    </a:gs>
                    <a:gs pos="86000">
                      <a:schemeClr val="tx1"/>
                    </a:gs>
                  </a:gsLst>
                  <a:lin ang="5400000" scaled="0"/>
                </a:gradFill>
                <a:latin typeface="+mn-lt"/>
              </a:defRPr>
            </a:lvl1pPr>
            <a:lvl2pPr>
              <a:defRPr sz="1800">
                <a:gradFill>
                  <a:gsLst>
                    <a:gs pos="0">
                      <a:schemeClr val="tx1"/>
                    </a:gs>
                    <a:gs pos="86000">
                      <a:schemeClr val="tx1"/>
                    </a:gs>
                  </a:gsLst>
                  <a:lin ang="5400000" scaled="0"/>
                </a:gradFill>
                <a:latin typeface="+mn-lt"/>
              </a:defRPr>
            </a:lvl2pPr>
            <a:lvl3pPr marL="903926" indent="-262007">
              <a:defRPr sz="1500">
                <a:gradFill>
                  <a:gsLst>
                    <a:gs pos="0">
                      <a:schemeClr val="tx1"/>
                    </a:gs>
                    <a:gs pos="86000">
                      <a:schemeClr val="tx1"/>
                    </a:gs>
                  </a:gsLst>
                  <a:lin ang="5400000" scaled="0"/>
                </a:gradFill>
                <a:latin typeface="+mn-lt"/>
              </a:defRPr>
            </a:lvl3pPr>
            <a:lvl4pPr marL="1154024" indent="-209606">
              <a:defRPr sz="1350">
                <a:gradFill>
                  <a:gsLst>
                    <a:gs pos="0">
                      <a:schemeClr val="tx1"/>
                    </a:gs>
                    <a:gs pos="86000">
                      <a:schemeClr val="tx1"/>
                    </a:gs>
                  </a:gsLst>
                  <a:lin ang="5400000" scaled="0"/>
                </a:gradFill>
                <a:latin typeface="+mn-lt"/>
              </a:defRPr>
            </a:lvl4pPr>
            <a:lvl5pPr marL="1416031" indent="-211988">
              <a:defRPr sz="1350">
                <a:gradFill>
                  <a:gsLst>
                    <a:gs pos="0">
                      <a:schemeClr val="tx1"/>
                    </a:gs>
                    <a:gs pos="86000">
                      <a:schemeClr val="tx1"/>
                    </a:gs>
                  </a:gsLst>
                  <a:lin ang="5400000" scaled="0"/>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582535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lide-BG">
    <p:bg>
      <p:bgPr>
        <a:solidFill>
          <a:srgbClr val="5558A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5000"/>
            <a:extLst>
              <a:ext uri="{28A0092B-C50C-407E-A947-70E740481C1C}">
                <a14:useLocalDpi xmlns:a14="http://schemas.microsoft.com/office/drawing/2010/main"/>
              </a:ext>
            </a:extLst>
          </a:blip>
          <a:srcRect/>
          <a:stretch/>
        </p:blipFill>
        <p:spPr>
          <a:xfrm>
            <a:off x="1" y="0"/>
            <a:ext cx="9143999" cy="6858000"/>
          </a:xfrm>
          <a:prstGeom prst="rect">
            <a:avLst/>
          </a:prstGeom>
        </p:spPr>
      </p:pic>
      <p:sp>
        <p:nvSpPr>
          <p:cNvPr id="6" name="Rectangle 5"/>
          <p:cNvSpPr/>
          <p:nvPr userDrawn="1"/>
        </p:nvSpPr>
        <p:spPr>
          <a:xfrm>
            <a:off x="0" y="0"/>
            <a:ext cx="9144000" cy="6858000"/>
          </a:xfrm>
          <a:prstGeom prst="rect">
            <a:avLst/>
          </a:prstGeom>
          <a:solidFill>
            <a:srgbClr val="4D52A1">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itle 1"/>
          <p:cNvSpPr>
            <a:spLocks noGrp="1"/>
          </p:cNvSpPr>
          <p:nvPr>
            <p:ph type="ctrTitle"/>
          </p:nvPr>
        </p:nvSpPr>
        <p:spPr>
          <a:xfrm>
            <a:off x="102086" y="2062174"/>
            <a:ext cx="7384564" cy="1566862"/>
          </a:xfrm>
          <a:prstGeom prst="rect">
            <a:avLst/>
          </a:prstGeom>
        </p:spPr>
        <p:txBody>
          <a:bodyPr anchor="b">
            <a:noAutofit/>
          </a:bodyPr>
          <a:lstStyle>
            <a:lvl1pPr algn="l">
              <a:defRPr sz="4500" b="0" i="0">
                <a:solidFill>
                  <a:schemeClr val="bg1"/>
                </a:solidFill>
                <a:latin typeface="Segoe UI Light" charset="0"/>
                <a:ea typeface="Segoe UI Light" charset="0"/>
                <a:cs typeface="Segoe UI Light" charset="0"/>
              </a:defRPr>
            </a:lvl1pPr>
          </a:lstStyle>
          <a:p>
            <a:r>
              <a:rPr lang="en-US"/>
              <a:t>Click to edit Master title style</a:t>
            </a:r>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835" y="152400"/>
            <a:ext cx="1180235" cy="458410"/>
          </a:xfrm>
          <a:prstGeom prst="rect">
            <a:avLst/>
          </a:prstGeom>
        </p:spPr>
      </p:pic>
      <p:sp>
        <p:nvSpPr>
          <p:cNvPr id="17" name="Subtitle 2"/>
          <p:cNvSpPr>
            <a:spLocks noGrp="1"/>
          </p:cNvSpPr>
          <p:nvPr>
            <p:ph type="subTitle" idx="1"/>
          </p:nvPr>
        </p:nvSpPr>
        <p:spPr>
          <a:xfrm>
            <a:off x="102086" y="3656852"/>
            <a:ext cx="7384564" cy="1655762"/>
          </a:xfrm>
          <a:prstGeom prst="rect">
            <a:avLst/>
          </a:prstGeom>
        </p:spPr>
        <p:txBody>
          <a:bodyPr>
            <a:normAutofit/>
          </a:bodyPr>
          <a:lstStyle>
            <a:lvl1pPr marL="0" indent="0" algn="l">
              <a:lnSpc>
                <a:spcPct val="70000"/>
              </a:lnSpc>
              <a:buNone/>
              <a:defRPr sz="1050">
                <a:solidFill>
                  <a:schemeClr val="bg1">
                    <a:alpha val="86000"/>
                  </a:scheme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271350909"/>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0" name="Text Placeholder 13"/>
          <p:cNvSpPr>
            <a:spLocks noGrp="1"/>
          </p:cNvSpPr>
          <p:nvPr>
            <p:ph type="body" sz="quarter" idx="12"/>
          </p:nvPr>
        </p:nvSpPr>
        <p:spPr>
          <a:xfrm>
            <a:off x="730250" y="2178050"/>
            <a:ext cx="6756400" cy="2501900"/>
          </a:xfrm>
          <a:prstGeom prst="rect">
            <a:avLst/>
          </a:prstGeom>
        </p:spPr>
        <p:txBody>
          <a:bodyPr anchor="ctr" anchorCtr="0"/>
          <a:lstStyle>
            <a:lvl1pPr marL="176213" indent="-176213">
              <a:buFont typeface="+mj-lt"/>
              <a:buAutoNum type="arabicPeriod"/>
              <a:tabLst/>
              <a:defRPr sz="1500" b="0" i="0">
                <a:solidFill>
                  <a:srgbClr val="16233A">
                    <a:alpha val="76000"/>
                  </a:srgbClr>
                </a:solidFill>
                <a:latin typeface="Segoe UI Semilight" charset="0"/>
                <a:ea typeface="Segoe UI Semilight" charset="0"/>
                <a:cs typeface="Segoe UI Semi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13" name="Subtitle 2"/>
          <p:cNvSpPr>
            <a:spLocks noGrp="1"/>
          </p:cNvSpPr>
          <p:nvPr>
            <p:ph type="subTitle" idx="1"/>
          </p:nvPr>
        </p:nvSpPr>
        <p:spPr>
          <a:xfrm>
            <a:off x="111918" y="624597"/>
            <a:ext cx="2926864" cy="408144"/>
          </a:xfrm>
          <a:prstGeom prst="rect">
            <a:avLst/>
          </a:prstGeom>
        </p:spPr>
        <p:txBody>
          <a:bodyPr tIns="0" bIns="0">
            <a:noAutofit/>
          </a:bodyPr>
          <a:lstStyle>
            <a:lvl1pPr marL="0" indent="0" algn="l">
              <a:lnSpc>
                <a:spcPct val="100000"/>
              </a:lnSpc>
              <a:buNone/>
              <a:defRPr sz="1350" b="0" i="0" baseline="0">
                <a:solidFill>
                  <a:srgbClr val="5558AF"/>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pic>
        <p:nvPicPr>
          <p:cNvPr id="17" name="Picture 1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8" y="152979"/>
            <a:ext cx="1175629" cy="456621"/>
          </a:xfrm>
          <a:prstGeom prst="rect">
            <a:avLst/>
          </a:prstGeom>
        </p:spPr>
      </p:pic>
    </p:spTree>
    <p:extLst>
      <p:ext uri="{BB962C8B-B14F-4D97-AF65-F5344CB8AC3E}">
        <p14:creationId xmlns:p14="http://schemas.microsoft.com/office/powerpoint/2010/main" val="359043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Slide-Plain">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2086" y="2062174"/>
            <a:ext cx="7384564" cy="1566862"/>
          </a:xfrm>
          <a:prstGeom prst="rect">
            <a:avLst/>
          </a:prstGeom>
        </p:spPr>
        <p:txBody>
          <a:bodyPr anchor="b">
            <a:noAutofit/>
          </a:bodyPr>
          <a:lstStyle>
            <a:lvl1pPr algn="l">
              <a:defRPr sz="45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8" name="Subtitle 2"/>
          <p:cNvSpPr>
            <a:spLocks noGrp="1"/>
          </p:cNvSpPr>
          <p:nvPr>
            <p:ph type="subTitle" idx="1"/>
          </p:nvPr>
        </p:nvSpPr>
        <p:spPr>
          <a:xfrm>
            <a:off x="102086" y="3656852"/>
            <a:ext cx="7384564" cy="1655762"/>
          </a:xfrm>
          <a:prstGeom prst="rect">
            <a:avLst/>
          </a:prstGeom>
        </p:spPr>
        <p:txBody>
          <a:bodyPr>
            <a:normAutofit/>
          </a:bodyPr>
          <a:lstStyle>
            <a:lvl1pPr marL="0" indent="0" algn="l">
              <a:lnSpc>
                <a:spcPct val="70000"/>
              </a:lnSpc>
              <a:buNone/>
              <a:defRPr sz="1050">
                <a:solidFill>
                  <a:schemeClr val="bg1">
                    <a:alpha val="86000"/>
                  </a:schemeClr>
                </a:solidFill>
                <a:latin typeface="Segoe UI" charset="0"/>
                <a:ea typeface="Segoe UI" charset="0"/>
                <a:cs typeface="Segoe U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835" y="152400"/>
            <a:ext cx="1180235" cy="458410"/>
          </a:xfrm>
          <a:prstGeom prst="rect">
            <a:avLst/>
          </a:prstGeom>
        </p:spPr>
      </p:pic>
    </p:spTree>
    <p:extLst>
      <p:ext uri="{BB962C8B-B14F-4D97-AF65-F5344CB8AC3E}">
        <p14:creationId xmlns:p14="http://schemas.microsoft.com/office/powerpoint/2010/main" val="3259923772"/>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8"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1" r:id="rId6"/>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259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144">
          <p15:clr>
            <a:srgbClr val="F26B43"/>
          </p15:clr>
        </p15:guide>
        <p15:guide id="3" pos="7536">
          <p15:clr>
            <a:srgbClr val="F26B43"/>
          </p15:clr>
        </p15:guide>
        <p15:guide id="4" orient="horz" pos="2160">
          <p15:clr>
            <a:srgbClr val="F26B43"/>
          </p15:clr>
        </p15:guide>
        <p15:guide id="5" orient="horz" pos="4176">
          <p15:clr>
            <a:srgbClr val="F26B43"/>
          </p15:clr>
        </p15:guide>
        <p15:guide id="6" orient="horz" pos="144">
          <p15:clr>
            <a:srgbClr val="F26B43"/>
          </p15:clr>
        </p15:guide>
        <p15:guide id="7" pos="1296">
          <p15:clr>
            <a:srgbClr val="F26B43"/>
          </p15:clr>
        </p15:guide>
        <p15:guide id="8" pos="1392">
          <p15:clr>
            <a:srgbClr val="F26B43"/>
          </p15:clr>
        </p15:guide>
        <p15:guide id="9" pos="2544">
          <p15:clr>
            <a:srgbClr val="F26B43"/>
          </p15:clr>
        </p15:guide>
        <p15:guide id="10" pos="2640">
          <p15:clr>
            <a:srgbClr val="F26B43"/>
          </p15:clr>
        </p15:guide>
        <p15:guide id="11" pos="3792">
          <p15:clr>
            <a:srgbClr val="F26B43"/>
          </p15:clr>
        </p15:guide>
        <p15:guide id="12" pos="3888">
          <p15:clr>
            <a:srgbClr val="F26B43"/>
          </p15:clr>
        </p15:guide>
        <p15:guide id="13" pos="5040">
          <p15:clr>
            <a:srgbClr val="F26B43"/>
          </p15:clr>
        </p15:guide>
        <p15:guide id="14" pos="5136">
          <p15:clr>
            <a:srgbClr val="F26B43"/>
          </p15:clr>
        </p15:guide>
        <p15:guide id="15" pos="6288">
          <p15:clr>
            <a:srgbClr val="F26B43"/>
          </p15:clr>
        </p15:guide>
        <p15:guide id="16" pos="6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72899981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6.png"/><Relationship Id="rId3" Type="http://schemas.openxmlformats.org/officeDocument/2006/relationships/image" Target="../media/image56.png"/><Relationship Id="rId7" Type="http://schemas.openxmlformats.org/officeDocument/2006/relationships/image" Target="../media/image47.png"/><Relationship Id="rId12" Type="http://schemas.openxmlformats.org/officeDocument/2006/relationships/image" Target="../media/image59.svg"/><Relationship Id="rId2" Type="http://schemas.openxmlformats.org/officeDocument/2006/relationships/notesSlide" Target="../notesSlides/notesSlide6.xml"/><Relationship Id="rId16" Type="http://schemas.openxmlformats.org/officeDocument/2006/relationships/image" Target="../media/image61.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60.svg"/><Relationship Id="rId10" Type="http://schemas.openxmlformats.org/officeDocument/2006/relationships/image" Target="../media/image50.svg"/><Relationship Id="rId4" Type="http://schemas.openxmlformats.org/officeDocument/2006/relationships/image" Target="../media/image57.svg"/><Relationship Id="rId9" Type="http://schemas.openxmlformats.org/officeDocument/2006/relationships/image" Target="../media/image4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6.svg"/><Relationship Id="rId3" Type="http://schemas.openxmlformats.org/officeDocument/2006/relationships/image" Target="../media/image62.png"/><Relationship Id="rId7" Type="http://schemas.openxmlformats.org/officeDocument/2006/relationships/image" Target="../media/image65.svg"/><Relationship Id="rId12"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64.png"/><Relationship Id="rId11" Type="http://schemas.openxmlformats.org/officeDocument/2006/relationships/image" Target="../media/image50.svg"/><Relationship Id="rId5" Type="http://schemas.openxmlformats.org/officeDocument/2006/relationships/image" Target="../media/image63.svg"/><Relationship Id="rId15" Type="http://schemas.openxmlformats.org/officeDocument/2006/relationships/image" Target="../media/image67.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68.png"/><Relationship Id="rId12" Type="http://schemas.openxmlformats.org/officeDocument/2006/relationships/image" Target="../media/image52.sv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70.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6.svg"/><Relationship Id="rId3" Type="http://schemas.openxmlformats.org/officeDocument/2006/relationships/image" Target="../media/image71.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9.xml"/><Relationship Id="rId16" Type="http://schemas.openxmlformats.org/officeDocument/2006/relationships/image" Target="../media/image75.png"/><Relationship Id="rId1" Type="http://schemas.openxmlformats.org/officeDocument/2006/relationships/slideLayout" Target="../slideLayouts/slideLayout38.xml"/><Relationship Id="rId6" Type="http://schemas.openxmlformats.org/officeDocument/2006/relationships/image" Target="../media/image45.png"/><Relationship Id="rId11" Type="http://schemas.openxmlformats.org/officeDocument/2006/relationships/image" Target="../media/image74.svg"/><Relationship Id="rId5" Type="http://schemas.openxmlformats.org/officeDocument/2006/relationships/image" Target="../media/image63.svg"/><Relationship Id="rId15" Type="http://schemas.openxmlformats.org/officeDocument/2006/relationships/image" Target="../media/image67.png"/><Relationship Id="rId10" Type="http://schemas.openxmlformats.org/officeDocument/2006/relationships/image" Target="../media/image73.png"/><Relationship Id="rId4" Type="http://schemas.openxmlformats.org/officeDocument/2006/relationships/image" Target="../media/image43.png"/><Relationship Id="rId9" Type="http://schemas.openxmlformats.org/officeDocument/2006/relationships/image" Target="../media/image72.sv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10.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6.png"/><Relationship Id="rId18" Type="http://schemas.openxmlformats.org/officeDocument/2006/relationships/slide" Target="slide19.xml"/><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9.png"/><Relationship Id="rId2" Type="http://schemas.openxmlformats.org/officeDocument/2006/relationships/notesSlide" Target="../notesSlides/notesSlide11.xml"/><Relationship Id="rId16" Type="http://schemas.openxmlformats.org/officeDocument/2006/relationships/image" Target="../media/image7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77.svg"/><Relationship Id="rId10" Type="http://schemas.openxmlformats.org/officeDocument/2006/relationships/image" Target="../media/image50.svg"/><Relationship Id="rId19" Type="http://schemas.openxmlformats.org/officeDocument/2006/relationships/image" Target="../media/image7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12.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13.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26" Type="http://schemas.openxmlformats.org/officeDocument/2006/relationships/image" Target="../media/image80.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14.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5.xml"/><Relationship Id="rId16" Type="http://schemas.openxmlformats.org/officeDocument/2006/relationships/image" Target="../media/image7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77.sv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6.xml"/><Relationship Id="rId16" Type="http://schemas.openxmlformats.org/officeDocument/2006/relationships/image" Target="../media/image55.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7.xml"/><Relationship Id="rId16" Type="http://schemas.openxmlformats.org/officeDocument/2006/relationships/image" Target="../media/image81.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68.png"/><Relationship Id="rId12" Type="http://schemas.openxmlformats.org/officeDocument/2006/relationships/image" Target="../media/image52.sv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70.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68.png"/><Relationship Id="rId12" Type="http://schemas.openxmlformats.org/officeDocument/2006/relationships/image" Target="../media/image52.svg"/><Relationship Id="rId2" Type="http://schemas.openxmlformats.org/officeDocument/2006/relationships/notesSlide" Target="../notesSlides/notesSlide27.xml"/><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7.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9.sv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7.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9.svg"/><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7.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9.svg"/><Relationship Id="rId2" Type="http://schemas.openxmlformats.org/officeDocument/2006/relationships/notesSlide" Target="../notesSlides/notesSlide30.xml"/><Relationship Id="rId16" Type="http://schemas.openxmlformats.org/officeDocument/2006/relationships/image" Target="../media/image6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84.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86.png"/><Relationship Id="rId2" Type="http://schemas.openxmlformats.org/officeDocument/2006/relationships/notesSlide" Target="../notesSlides/notesSlide31.xml"/><Relationship Id="rId16" Type="http://schemas.openxmlformats.org/officeDocument/2006/relationships/image" Target="../media/image67.png"/><Relationship Id="rId1" Type="http://schemas.openxmlformats.org/officeDocument/2006/relationships/slideLayout" Target="../slideLayouts/slideLayout38.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36.png"/><Relationship Id="rId10" Type="http://schemas.openxmlformats.org/officeDocument/2006/relationships/image" Target="../media/image69.svg"/><Relationship Id="rId4" Type="http://schemas.openxmlformats.org/officeDocument/2006/relationships/image" Target="../media/image85.png"/><Relationship Id="rId9" Type="http://schemas.openxmlformats.org/officeDocument/2006/relationships/image" Target="../media/image68.png"/><Relationship Id="rId14" Type="http://schemas.openxmlformats.org/officeDocument/2006/relationships/image" Target="../media/image52.svg"/></Relationships>
</file>

<file path=ppt/slides/_rels/slide3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9.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8.png"/><Relationship Id="rId2" Type="http://schemas.openxmlformats.org/officeDocument/2006/relationships/notesSlide" Target="../notesSlides/notesSlide32.xml"/><Relationship Id="rId16" Type="http://schemas.openxmlformats.org/officeDocument/2006/relationships/image" Target="../media/image87.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19" Type="http://schemas.openxmlformats.org/officeDocument/2006/relationships/image" Target="../media/image67.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7.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9.svg"/><Relationship Id="rId2" Type="http://schemas.openxmlformats.org/officeDocument/2006/relationships/notesSlide" Target="../notesSlides/notesSlide33.xml"/><Relationship Id="rId16" Type="http://schemas.openxmlformats.org/officeDocument/2006/relationships/image" Target="../media/image6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7.svg"/><Relationship Id="rId2" Type="http://schemas.openxmlformats.org/officeDocument/2006/relationships/notesSlide" Target="../notesSlides/notesSlide34.xml"/><Relationship Id="rId16" Type="http://schemas.openxmlformats.org/officeDocument/2006/relationships/image" Target="../media/image76.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1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68.png"/><Relationship Id="rId12" Type="http://schemas.openxmlformats.org/officeDocument/2006/relationships/image" Target="../media/image52.svg"/><Relationship Id="rId17" Type="http://schemas.openxmlformats.org/officeDocument/2006/relationships/image" Target="../media/image73.png"/><Relationship Id="rId2" Type="http://schemas.openxmlformats.org/officeDocument/2006/relationships/notesSlide" Target="../notesSlides/notesSlide39.xml"/><Relationship Id="rId16" Type="http://schemas.openxmlformats.org/officeDocument/2006/relationships/image" Target="../media/image48.sv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6.png"/><Relationship Id="rId18" Type="http://schemas.openxmlformats.org/officeDocument/2006/relationships/image" Target="../media/image76.png"/><Relationship Id="rId3" Type="http://schemas.openxmlformats.org/officeDocument/2006/relationships/image" Target="../media/image43.png"/><Relationship Id="rId21" Type="http://schemas.openxmlformats.org/officeDocument/2006/relationships/image" Target="../media/image74.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9.svg"/><Relationship Id="rId2" Type="http://schemas.openxmlformats.org/officeDocument/2006/relationships/notesSlide" Target="../notesSlides/notesSlide40.xml"/><Relationship Id="rId16" Type="http://schemas.openxmlformats.org/officeDocument/2006/relationships/image" Target="../media/image58.png"/><Relationship Id="rId20" Type="http://schemas.openxmlformats.org/officeDocument/2006/relationships/image" Target="../media/image73.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77.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18" Type="http://schemas.openxmlformats.org/officeDocument/2006/relationships/image" Target="../media/image56.png"/><Relationship Id="rId3" Type="http://schemas.openxmlformats.org/officeDocument/2006/relationships/image" Target="../media/image43.png"/><Relationship Id="rId21" Type="http://schemas.openxmlformats.org/officeDocument/2006/relationships/image" Target="../media/image59.svg"/><Relationship Id="rId7" Type="http://schemas.openxmlformats.org/officeDocument/2006/relationships/image" Target="../media/image68.png"/><Relationship Id="rId12" Type="http://schemas.openxmlformats.org/officeDocument/2006/relationships/image" Target="../media/image52.svg"/><Relationship Id="rId17" Type="http://schemas.openxmlformats.org/officeDocument/2006/relationships/image" Target="../media/image48.svg"/><Relationship Id="rId2" Type="http://schemas.openxmlformats.org/officeDocument/2006/relationships/notesSlide" Target="../notesSlides/notesSlide43.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94.png"/><Relationship Id="rId10" Type="http://schemas.openxmlformats.org/officeDocument/2006/relationships/image" Target="../media/image50.sv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36.png"/><Relationship Id="rId18"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68.png"/><Relationship Id="rId12" Type="http://schemas.openxmlformats.org/officeDocument/2006/relationships/image" Target="../media/image52.svg"/><Relationship Id="rId17" Type="http://schemas.openxmlformats.org/officeDocument/2006/relationships/image" Target="../media/image48.svg"/><Relationship Id="rId2" Type="http://schemas.openxmlformats.org/officeDocument/2006/relationships/notesSlide" Target="../notesSlides/notesSlide48.xml"/><Relationship Id="rId16" Type="http://schemas.openxmlformats.org/officeDocument/2006/relationships/image" Target="../media/image47.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98.png"/><Relationship Id="rId10" Type="http://schemas.openxmlformats.org/officeDocument/2006/relationships/image" Target="../media/image50.svg"/><Relationship Id="rId19" Type="http://schemas.openxmlformats.org/officeDocument/2006/relationships/image" Target="../media/image65.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50.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5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51.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5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68.png"/><Relationship Id="rId3" Type="http://schemas.openxmlformats.org/officeDocument/2006/relationships/image" Target="../media/image43.png"/><Relationship Id="rId21" Type="http://schemas.openxmlformats.org/officeDocument/2006/relationships/image" Target="../media/image65.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74.svg"/><Relationship Id="rId25" Type="http://schemas.openxmlformats.org/officeDocument/2006/relationships/image" Target="../media/image59.svg"/><Relationship Id="rId2" Type="http://schemas.openxmlformats.org/officeDocument/2006/relationships/notesSlide" Target="../notesSlides/notesSlide52.xml"/><Relationship Id="rId16" Type="http://schemas.openxmlformats.org/officeDocument/2006/relationships/image" Target="../media/image73.png"/><Relationship Id="rId20"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58.png"/><Relationship Id="rId5" Type="http://schemas.openxmlformats.org/officeDocument/2006/relationships/image" Target="../media/image45.png"/><Relationship Id="rId15" Type="http://schemas.openxmlformats.org/officeDocument/2006/relationships/image" Target="../media/image36.png"/><Relationship Id="rId23" Type="http://schemas.openxmlformats.org/officeDocument/2006/relationships/image" Target="../media/image57.svg"/><Relationship Id="rId10" Type="http://schemas.openxmlformats.org/officeDocument/2006/relationships/image" Target="../media/image50.svg"/><Relationship Id="rId19" Type="http://schemas.openxmlformats.org/officeDocument/2006/relationships/image" Target="../media/image6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33.svg"/><Relationship Id="rId11" Type="http://schemas.openxmlformats.org/officeDocument/2006/relationships/image" Target="../media/image38.sv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5.xml"/><Relationship Id="rId16" Type="http://schemas.openxmlformats.org/officeDocument/2006/relationships/image" Target="../media/image55.pn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Developing for Microsoft Teams</a:t>
            </a:r>
            <a:endParaRPr lang="en-US" dirty="0"/>
          </a:p>
        </p:txBody>
      </p:sp>
      <p:sp>
        <p:nvSpPr>
          <p:cNvPr id="4" name="Text Placeholder 3">
            <a:extLst>
              <a:ext uri="{FF2B5EF4-FFF2-40B4-BE49-F238E27FC236}">
                <a16:creationId xmlns:a16="http://schemas.microsoft.com/office/drawing/2014/main" id="{14970798-A3F0-4612-8A65-CC2F8530434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Connectors with Actionable Messages</a:t>
            </a:r>
          </a:p>
        </p:txBody>
      </p:sp>
      <p:pic>
        <p:nvPicPr>
          <p:cNvPr id="15" name="Graphic 14">
            <a:extLst>
              <a:ext uri="{FF2B5EF4-FFF2-40B4-BE49-F238E27FC236}">
                <a16:creationId xmlns:a16="http://schemas.microsoft.com/office/drawing/2014/main" id="{29F40467-AE0F-4033-8E4A-7BA950B9C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9BE13E9A-596A-41E1-BB28-645F8C43A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6058FEC8-6FD9-4AF8-B6F0-38F22F26D3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B172E037-268B-441D-8A01-F0FDF8DA7F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88AF3B95-ECD8-497D-B711-D02BD40DB6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6" name="Picture 25">
            <a:extLst>
              <a:ext uri="{FF2B5EF4-FFF2-40B4-BE49-F238E27FC236}">
                <a16:creationId xmlns:a16="http://schemas.microsoft.com/office/drawing/2014/main" id="{8F5BAD80-A653-4AD1-9E1B-1E28FE7D2E5D}"/>
              </a:ext>
            </a:extLst>
          </p:cNvPr>
          <p:cNvPicPr>
            <a:picLocks noChangeAspect="1"/>
          </p:cNvPicPr>
          <p:nvPr/>
        </p:nvPicPr>
        <p:blipFill>
          <a:blip r:embed="rId13"/>
          <a:stretch>
            <a:fillRect/>
          </a:stretch>
        </p:blipFill>
        <p:spPr>
          <a:xfrm>
            <a:off x="7720692" y="1833944"/>
            <a:ext cx="229659" cy="306212"/>
          </a:xfrm>
          <a:prstGeom prst="rect">
            <a:avLst/>
          </a:prstGeom>
        </p:spPr>
      </p:pic>
      <p:cxnSp>
        <p:nvCxnSpPr>
          <p:cNvPr id="12" name="Straight Connector 11"/>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Graphic 20">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501" y="1834178"/>
            <a:ext cx="306212" cy="306212"/>
          </a:xfrm>
          <a:prstGeom prst="rect">
            <a:avLst/>
          </a:prstGeom>
        </p:spPr>
      </p:pic>
      <p:sp>
        <p:nvSpPr>
          <p:cNvPr id="22" name="TextBox 21">
            <a:extLst/>
          </p:cNvPr>
          <p:cNvSpPr txBox="1"/>
          <p:nvPr/>
        </p:nvSpPr>
        <p:spPr>
          <a:xfrm>
            <a:off x="257956" y="2476548"/>
            <a:ext cx="4370071" cy="2945682"/>
          </a:xfrm>
          <a:prstGeom prst="rect">
            <a:avLst/>
          </a:prstGeom>
          <a:noFill/>
        </p:spPr>
        <p:txBody>
          <a:bodyPr wrap="square" lIns="134464" tIns="107571" rIns="134464" bIns="107571" rtlCol="0">
            <a:spAutoFit/>
          </a:bodyPr>
          <a:lstStyle/>
          <a:p>
            <a:pPr defTabSz="685775">
              <a:lnSpc>
                <a:spcPct val="90000"/>
              </a:lnSpc>
              <a:spcAft>
                <a:spcPts val="1800"/>
              </a:spcAft>
            </a:pPr>
            <a:r>
              <a:rPr lang="en-US" sz="2100">
                <a:solidFill>
                  <a:srgbClr val="505050"/>
                </a:solidFill>
                <a:latin typeface="Segoe UI Semilight"/>
              </a:rPr>
              <a:t>Push rich interactive cards </a:t>
            </a:r>
            <a:br>
              <a:rPr lang="en-US" sz="2100">
                <a:solidFill>
                  <a:srgbClr val="505050"/>
                </a:solidFill>
                <a:latin typeface="Segoe UI Semilight"/>
              </a:rPr>
            </a:br>
            <a:r>
              <a:rPr lang="en-US" sz="2100">
                <a:solidFill>
                  <a:srgbClr val="505050"/>
                </a:solidFill>
                <a:latin typeface="Segoe UI Semilight"/>
              </a:rPr>
              <a:t>into channels</a:t>
            </a:r>
          </a:p>
          <a:p>
            <a:pPr defTabSz="685775">
              <a:lnSpc>
                <a:spcPct val="90000"/>
              </a:lnSpc>
              <a:spcAft>
                <a:spcPts val="1800"/>
              </a:spcAft>
            </a:pPr>
            <a:r>
              <a:rPr lang="en-US" sz="2100">
                <a:solidFill>
                  <a:srgbClr val="505050"/>
                </a:solidFill>
                <a:latin typeface="Segoe UI Semilight"/>
              </a:rPr>
              <a:t>Users can take quick actions like comment, select options, set a date</a:t>
            </a:r>
          </a:p>
          <a:p>
            <a:pPr defTabSz="685775">
              <a:lnSpc>
                <a:spcPct val="90000"/>
              </a:lnSpc>
              <a:spcAft>
                <a:spcPts val="1800"/>
              </a:spcAft>
            </a:pPr>
            <a:r>
              <a:rPr lang="en-US" sz="2100">
                <a:solidFill>
                  <a:srgbClr val="505050"/>
                </a:solidFill>
                <a:latin typeface="Segoe UI Semilight"/>
              </a:rPr>
              <a:t>Uses incoming webhook API</a:t>
            </a:r>
          </a:p>
          <a:p>
            <a:pPr defTabSz="685775">
              <a:lnSpc>
                <a:spcPct val="90000"/>
              </a:lnSpc>
              <a:spcAft>
                <a:spcPts val="1800"/>
              </a:spcAft>
            </a:pPr>
            <a:r>
              <a:rPr lang="en-US" sz="2100">
                <a:solidFill>
                  <a:srgbClr val="505050"/>
                </a:solidFill>
                <a:latin typeface="Segoe UI Semilight"/>
              </a:rPr>
              <a:t>Fully supported in both Teams </a:t>
            </a:r>
            <a:br>
              <a:rPr lang="en-US" sz="2100">
                <a:solidFill>
                  <a:srgbClr val="505050"/>
                </a:solidFill>
                <a:latin typeface="Segoe UI Semilight"/>
              </a:rPr>
            </a:br>
            <a:r>
              <a:rPr lang="en-US" sz="2100">
                <a:solidFill>
                  <a:srgbClr val="505050"/>
                </a:solidFill>
                <a:latin typeface="Segoe UI Semilight"/>
              </a:rPr>
              <a:t>and Outlook</a:t>
            </a:r>
          </a:p>
        </p:txBody>
      </p:sp>
      <p:pic>
        <p:nvPicPr>
          <p:cNvPr id="23" name="Picture Placeholder 22">
            <a:extLst>
              <a:ext uri="{FF2B5EF4-FFF2-40B4-BE49-F238E27FC236}">
                <a16:creationId xmlns:a16="http://schemas.microsoft.com/office/drawing/2014/main" id="{007FF0EA-38ED-4634-B434-5585921C6FDD}"/>
              </a:ext>
            </a:extLst>
          </p:cNvPr>
          <p:cNvPicPr>
            <a:picLocks noGrp="1" noChangeAspect="1"/>
          </p:cNvPicPr>
          <p:nvPr>
            <p:ph type="pic" sz="quarter" idx="10"/>
          </p:nvPr>
        </p:nvPicPr>
        <p:blipFill rotWithShape="1">
          <a:blip r:embed="rId16" cstate="hqprint">
            <a:extLst>
              <a:ext uri="{28A0092B-C50C-407E-A947-70E740481C1C}">
                <a14:useLocalDpi xmlns:a14="http://schemas.microsoft.com/office/drawing/2010/main"/>
              </a:ext>
            </a:extLst>
          </a:blip>
          <a:srcRect t="-230"/>
          <a:stretch/>
        </p:blipFill>
        <p:spPr>
          <a:xfrm>
            <a:off x="4765510" y="2476549"/>
            <a:ext cx="4033912" cy="3233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181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Activity feed</a:t>
            </a:r>
          </a:p>
        </p:txBody>
      </p:sp>
      <p:pic>
        <p:nvPicPr>
          <p:cNvPr id="3" name="Picture Placeholder 2">
            <a:extLst>
              <a:ext uri="{FF2B5EF4-FFF2-40B4-BE49-F238E27FC236}">
                <a16:creationId xmlns:a16="http://schemas.microsoft.com/office/drawing/2014/main" id="{7DD526DE-5AB7-40FD-98F5-EB4CBFFF83D6}"/>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4788837" y="2487433"/>
            <a:ext cx="4033912" cy="3059768"/>
          </a:xfrm>
          <a:prstGeom prst="rect">
            <a:avLst/>
          </a:prstGeom>
          <a:ln>
            <a:noFill/>
          </a:ln>
          <a:effectLst>
            <a:outerShdw blurRad="292100" dist="139700" dir="2700000" algn="tl" rotWithShape="0">
              <a:srgbClr val="333333">
                <a:alpha val="65000"/>
              </a:srgbClr>
            </a:outerShdw>
          </a:effectLst>
        </p:spPr>
      </p:pic>
      <p:pic>
        <p:nvPicPr>
          <p:cNvPr id="15" name="Graphic 14">
            <a:extLst>
              <a:ext uri="{FF2B5EF4-FFF2-40B4-BE49-F238E27FC236}">
                <a16:creationId xmlns:a16="http://schemas.microsoft.com/office/drawing/2014/main" id="{29F40467-AE0F-4033-8E4A-7BA950B9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9BE13E9A-596A-41E1-BB28-645F8C43A9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6058FEC8-6FD9-4AF8-B6F0-38F22F26D3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B172E037-268B-441D-8A01-F0FDF8DA7F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88AF3B95-ECD8-497D-B711-D02BD40DB6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16600" y="1833943"/>
            <a:ext cx="306212" cy="306212"/>
          </a:xfrm>
          <a:prstGeom prst="rect">
            <a:avLst/>
          </a:prstGeom>
        </p:spPr>
      </p:pic>
      <p:pic>
        <p:nvPicPr>
          <p:cNvPr id="26" name="Picture 25">
            <a:extLst>
              <a:ext uri="{FF2B5EF4-FFF2-40B4-BE49-F238E27FC236}">
                <a16:creationId xmlns:a16="http://schemas.microsoft.com/office/drawing/2014/main" id="{8F5BAD80-A653-4AD1-9E1B-1E28FE7D2E5D}"/>
              </a:ext>
            </a:extLst>
          </p:cNvPr>
          <p:cNvPicPr>
            <a:picLocks noChangeAspect="1"/>
          </p:cNvPicPr>
          <p:nvPr/>
        </p:nvPicPr>
        <p:blipFill>
          <a:blip r:embed="rId14"/>
          <a:stretch>
            <a:fillRect/>
          </a:stretch>
        </p:blipFill>
        <p:spPr>
          <a:xfrm>
            <a:off x="7720692" y="1833944"/>
            <a:ext cx="229659" cy="306212"/>
          </a:xfrm>
          <a:prstGeom prst="rect">
            <a:avLst/>
          </a:prstGeom>
        </p:spPr>
      </p:pic>
      <p:pic>
        <p:nvPicPr>
          <p:cNvPr id="12" name="Picture 11"/>
          <p:cNvPicPr>
            <a:picLocks noChangeAspect="1"/>
          </p:cNvPicPr>
          <p:nvPr/>
        </p:nvPicPr>
        <p:blipFill>
          <a:blip r:embed="rId15"/>
          <a:stretch>
            <a:fillRect/>
          </a:stretch>
        </p:blipFill>
        <p:spPr>
          <a:xfrm>
            <a:off x="436181" y="1833943"/>
            <a:ext cx="306350" cy="306350"/>
          </a:xfrm>
          <a:prstGeom prst="rect">
            <a:avLst/>
          </a:prstGeom>
        </p:spPr>
      </p:pic>
      <p:sp>
        <p:nvSpPr>
          <p:cNvPr id="13" name="TextBox 12">
            <a:extLst/>
          </p:cNvPr>
          <p:cNvSpPr txBox="1"/>
          <p:nvPr/>
        </p:nvSpPr>
        <p:spPr>
          <a:xfrm>
            <a:off x="257956" y="2476548"/>
            <a:ext cx="4370071" cy="1842303"/>
          </a:xfrm>
          <a:prstGeom prst="rect">
            <a:avLst/>
          </a:prstGeom>
          <a:noFill/>
        </p:spPr>
        <p:txBody>
          <a:bodyPr wrap="square" lIns="134464" tIns="107571" rIns="134464" bIns="107571" rtlCol="0">
            <a:spAutoFit/>
          </a:bodyPr>
          <a:lstStyle/>
          <a:p>
            <a:pPr defTabSz="685775">
              <a:lnSpc>
                <a:spcPct val="90000"/>
              </a:lnSpc>
              <a:spcAft>
                <a:spcPts val="1800"/>
              </a:spcAft>
            </a:pPr>
            <a:r>
              <a:rPr lang="en-US" sz="2100" dirty="0">
                <a:solidFill>
                  <a:srgbClr val="505050"/>
                </a:solidFill>
                <a:latin typeface="Segoe UI Semilight"/>
              </a:rPr>
              <a:t>Notify users personally via the activity feed</a:t>
            </a:r>
          </a:p>
          <a:p>
            <a:pPr defTabSz="685775">
              <a:lnSpc>
                <a:spcPct val="90000"/>
              </a:lnSpc>
              <a:spcAft>
                <a:spcPts val="1800"/>
              </a:spcAft>
            </a:pPr>
            <a:r>
              <a:rPr lang="en-US" sz="2100" dirty="0">
                <a:solidFill>
                  <a:srgbClr val="505050"/>
                </a:solidFill>
                <a:latin typeface="Segoe UI Semilight"/>
              </a:rPr>
              <a:t>Same API as sending bot messages</a:t>
            </a:r>
          </a:p>
          <a:p>
            <a:pPr defTabSz="685775">
              <a:lnSpc>
                <a:spcPct val="90000"/>
              </a:lnSpc>
              <a:spcAft>
                <a:spcPts val="1800"/>
              </a:spcAft>
            </a:pPr>
            <a:r>
              <a:rPr lang="en-US" sz="2100" dirty="0">
                <a:solidFill>
                  <a:srgbClr val="505050"/>
                </a:solidFill>
                <a:latin typeface="Segoe UI Semilight"/>
              </a:rPr>
              <a:t>Deep link straight into tabs</a:t>
            </a:r>
          </a:p>
        </p:txBody>
      </p:sp>
      <p:cxnSp>
        <p:nvCxnSpPr>
          <p:cNvPr id="21" name="Straight Connector 20"/>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61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4" y="2476548"/>
            <a:ext cx="4501027" cy="3221142"/>
          </a:xfrm>
          <a:prstGeom prst="rect">
            <a:avLst/>
          </a:prstGeom>
          <a:noFill/>
        </p:spPr>
        <p:txBody>
          <a:bodyPr wrap="square" lIns="134464" tIns="107571" rIns="134464" bIns="107571" rtlCol="0">
            <a:spAutoFit/>
          </a:bodyPr>
          <a:lstStyle/>
          <a:p>
            <a:pPr defTabSz="685775">
              <a:lnSpc>
                <a:spcPct val="90000"/>
              </a:lnSpc>
              <a:spcAft>
                <a:spcPts val="1800"/>
              </a:spcAft>
            </a:pPr>
            <a:r>
              <a:rPr lang="en-US" dirty="0">
                <a:solidFill>
                  <a:srgbClr val="505050"/>
                </a:solidFill>
                <a:latin typeface="Segoe UI Semilight"/>
              </a:rPr>
              <a:t>Bots make it easy for users to interact with your app in Team conversations or 1:1</a:t>
            </a:r>
          </a:p>
          <a:p>
            <a:pPr defTabSz="685775">
              <a:lnSpc>
                <a:spcPct val="90000"/>
              </a:lnSpc>
              <a:spcAft>
                <a:spcPts val="1800"/>
              </a:spcAft>
            </a:pPr>
            <a:r>
              <a:rPr lang="en-US" dirty="0">
                <a:solidFill>
                  <a:srgbClr val="505050"/>
                </a:solidFill>
                <a:latin typeface="Segoe UI Semilight"/>
              </a:rPr>
              <a:t>Built using Microsoft Bot Framework</a:t>
            </a:r>
          </a:p>
          <a:p>
            <a:pPr defTabSz="685775">
              <a:lnSpc>
                <a:spcPct val="90000"/>
              </a:lnSpc>
              <a:spcAft>
                <a:spcPts val="1800"/>
              </a:spcAft>
            </a:pPr>
            <a:r>
              <a:rPr lang="en-US" dirty="0">
                <a:solidFill>
                  <a:srgbClr val="505050"/>
                </a:solidFill>
                <a:latin typeface="Segoe UI Semilight"/>
              </a:rPr>
              <a:t>Complete tasks via basic commands, menu or natural language</a:t>
            </a:r>
          </a:p>
          <a:p>
            <a:pPr defTabSz="685775">
              <a:lnSpc>
                <a:spcPct val="90000"/>
              </a:lnSpc>
              <a:spcAft>
                <a:spcPts val="450"/>
              </a:spcAft>
            </a:pPr>
            <a:r>
              <a:rPr lang="en-US" dirty="0">
                <a:solidFill>
                  <a:srgbClr val="505050"/>
                </a:solidFill>
                <a:latin typeface="Segoe UI Semilight"/>
              </a:rPr>
              <a:t>Rich Microsoft Teams features, e.g.</a:t>
            </a:r>
          </a:p>
          <a:p>
            <a:pPr marL="685800" lvl="1" indent="-342900" defTabSz="685775">
              <a:lnSpc>
                <a:spcPct val="90000"/>
              </a:lnSpc>
              <a:spcAft>
                <a:spcPts val="450"/>
              </a:spcAft>
              <a:buFont typeface="Wingdings" panose="05000000000000000000" pitchFamily="2" charset="2"/>
              <a:buChar char="ü"/>
            </a:pPr>
            <a:r>
              <a:rPr lang="en-US" sz="1500" dirty="0">
                <a:solidFill>
                  <a:srgbClr val="505050"/>
                </a:solidFill>
                <a:latin typeface="Segoe UI Semilight"/>
              </a:rPr>
              <a:t>Input menus</a:t>
            </a:r>
          </a:p>
          <a:p>
            <a:pPr marL="685800" lvl="1" indent="-342900" defTabSz="685775">
              <a:lnSpc>
                <a:spcPct val="90000"/>
              </a:lnSpc>
              <a:spcAft>
                <a:spcPts val="450"/>
              </a:spcAft>
              <a:buFont typeface="Wingdings" panose="05000000000000000000" pitchFamily="2" charset="2"/>
              <a:buChar char="ü"/>
            </a:pPr>
            <a:r>
              <a:rPr lang="en-US" sz="1500" dirty="0">
                <a:solidFill>
                  <a:srgbClr val="505050"/>
                </a:solidFill>
                <a:latin typeface="Segoe UI Semilight"/>
              </a:rPr>
              <a:t>Dynamic message updates</a:t>
            </a:r>
          </a:p>
          <a:p>
            <a:pPr marL="685800" lvl="1" indent="-342900" defTabSz="685775">
              <a:lnSpc>
                <a:spcPct val="90000"/>
              </a:lnSpc>
              <a:spcAft>
                <a:spcPts val="450"/>
              </a:spcAft>
              <a:buFont typeface="Wingdings" panose="05000000000000000000" pitchFamily="2" charset="2"/>
              <a:buChar char="ü"/>
            </a:pPr>
            <a:r>
              <a:rPr lang="en-US" sz="1500" dirty="0">
                <a:solidFill>
                  <a:srgbClr val="505050"/>
                </a:solidFill>
                <a:latin typeface="Segoe UI Semilight"/>
              </a:rPr>
              <a:t>Integrate with tabs</a:t>
            </a:r>
          </a:p>
        </p:txBody>
      </p:sp>
      <p:cxnSp>
        <p:nvCxnSpPr>
          <p:cNvPr id="21" name="Straight Connector 20"/>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Placeholder 18">
            <a:extLst>
              <a:ext uri="{FF2B5EF4-FFF2-40B4-BE49-F238E27FC236}">
                <a16:creationId xmlns:a16="http://schemas.microsoft.com/office/drawing/2014/main" id="{09E45741-8E37-4B69-9F60-7B03E76CB937}"/>
              </a:ext>
            </a:extLst>
          </p:cNvPr>
          <p:cNvPicPr>
            <a:picLocks noGrp="1" noChangeAspect="1"/>
          </p:cNvPicPr>
          <p:nvPr>
            <p:ph type="pic" sz="quarter" idx="10"/>
          </p:nvPr>
        </p:nvPicPr>
        <p:blipFill rotWithShape="1">
          <a:blip r:embed="rId15" cstate="hqprint">
            <a:extLst>
              <a:ext uri="{28A0092B-C50C-407E-A947-70E740481C1C}">
                <a14:useLocalDpi xmlns:a14="http://schemas.microsoft.com/office/drawing/2010/main"/>
              </a:ext>
            </a:extLst>
          </a:blip>
          <a:srcRect t="-659" b="-789"/>
          <a:stretch/>
        </p:blipFill>
        <p:spPr>
          <a:xfrm>
            <a:off x="4811957" y="2476548"/>
            <a:ext cx="4033912" cy="3345021"/>
          </a:xfrm>
          <a:prstGeom prst="rect">
            <a:avLst/>
          </a:prstGeom>
        </p:spPr>
      </p:pic>
    </p:spTree>
    <p:extLst>
      <p:ext uri="{BB962C8B-B14F-4D97-AF65-F5344CB8AC3E}">
        <p14:creationId xmlns:p14="http://schemas.microsoft.com/office/powerpoint/2010/main" val="130593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Compose Extensions</a:t>
            </a:r>
          </a:p>
        </p:txBody>
      </p:sp>
      <p:pic>
        <p:nvPicPr>
          <p:cNvPr id="3" name="Picture Placeholder 2">
            <a:extLst>
              <a:ext uri="{FF2B5EF4-FFF2-40B4-BE49-F238E27FC236}">
                <a16:creationId xmlns:a16="http://schemas.microsoft.com/office/drawing/2014/main" id="{BE627614-8EF0-47B0-8DBA-1F28543E5B85}"/>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b="-166"/>
          <a:stretch/>
        </p:blipFill>
        <p:spPr>
          <a:xfrm>
            <a:off x="4721712" y="2476548"/>
            <a:ext cx="3279289" cy="2328772"/>
          </a:xfrm>
          <a:prstGeom prst="rect">
            <a:avLst/>
          </a:prstGeom>
        </p:spPr>
      </p:pic>
      <p:pic>
        <p:nvPicPr>
          <p:cNvPr id="15" name="Graphic 14">
            <a:extLst>
              <a:ext uri="{FF2B5EF4-FFF2-40B4-BE49-F238E27FC236}">
                <a16:creationId xmlns:a16="http://schemas.microsoft.com/office/drawing/2014/main" id="{4E9D6B1E-CAF8-491A-BEAE-BFC47CE751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8C68D21E-36B6-4FAA-A780-90C7395DA3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1B090604-CB0C-4D8B-8113-06B5CD8142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9B641-B1FF-4DED-9A25-6F82B5DAA1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3897" y="1833942"/>
            <a:ext cx="306212" cy="306212"/>
          </a:xfrm>
          <a:prstGeom prst="rect">
            <a:avLst/>
          </a:prstGeom>
        </p:spPr>
      </p:pic>
      <p:pic>
        <p:nvPicPr>
          <p:cNvPr id="20" name="Graphic 19">
            <a:extLst>
              <a:ext uri="{FF2B5EF4-FFF2-40B4-BE49-F238E27FC236}">
                <a16:creationId xmlns:a16="http://schemas.microsoft.com/office/drawing/2014/main" id="{8C04C313-C61D-4C9C-BCAC-AE0C23C8C9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2CAE91-CCE8-4B8F-8378-E43C0A5D43A5}"/>
              </a:ext>
            </a:extLst>
          </p:cNvPr>
          <p:cNvPicPr>
            <a:picLocks noChangeAspect="1"/>
          </p:cNvPicPr>
          <p:nvPr/>
        </p:nvPicPr>
        <p:blipFill>
          <a:blip r:embed="rId14"/>
          <a:stretch>
            <a:fillRect/>
          </a:stretch>
        </p:blipFill>
        <p:spPr>
          <a:xfrm>
            <a:off x="7720692" y="1833944"/>
            <a:ext cx="229659" cy="306212"/>
          </a:xfrm>
          <a:prstGeom prst="rect">
            <a:avLst/>
          </a:prstGeom>
        </p:spPr>
      </p:pic>
      <p:pic>
        <p:nvPicPr>
          <p:cNvPr id="12" name="Picture 11"/>
          <p:cNvPicPr>
            <a:picLocks noChangeAspect="1"/>
          </p:cNvPicPr>
          <p:nvPr/>
        </p:nvPicPr>
        <p:blipFill>
          <a:blip r:embed="rId15"/>
          <a:stretch>
            <a:fillRect/>
          </a:stretch>
        </p:blipFill>
        <p:spPr>
          <a:xfrm>
            <a:off x="436181" y="1833943"/>
            <a:ext cx="306350" cy="306350"/>
          </a:xfrm>
          <a:prstGeom prst="rect">
            <a:avLst/>
          </a:prstGeom>
        </p:spPr>
      </p:pic>
      <p:sp>
        <p:nvSpPr>
          <p:cNvPr id="13" name="TextBox 12">
            <a:extLst/>
          </p:cNvPr>
          <p:cNvSpPr txBox="1"/>
          <p:nvPr/>
        </p:nvSpPr>
        <p:spPr>
          <a:xfrm>
            <a:off x="257956" y="2476549"/>
            <a:ext cx="4370071" cy="3134965"/>
          </a:xfrm>
          <a:prstGeom prst="rect">
            <a:avLst/>
          </a:prstGeom>
          <a:noFill/>
        </p:spPr>
        <p:txBody>
          <a:bodyPr wrap="square" lIns="134464" tIns="107571" rIns="134464" bIns="107571" rtlCol="0">
            <a:spAutoFit/>
          </a:bodyPr>
          <a:lstStyle/>
          <a:p>
            <a:pPr defTabSz="685775">
              <a:lnSpc>
                <a:spcPct val="90000"/>
              </a:lnSpc>
              <a:spcAft>
                <a:spcPts val="1800"/>
              </a:spcAft>
            </a:pPr>
            <a:r>
              <a:rPr lang="en-US" dirty="0">
                <a:solidFill>
                  <a:srgbClr val="505050"/>
                </a:solidFill>
                <a:latin typeface="Segoe UI Semilight"/>
              </a:rPr>
              <a:t>Personalize Teams Compose box with your App &amp; Services content </a:t>
            </a:r>
          </a:p>
          <a:p>
            <a:pPr defTabSz="685775">
              <a:lnSpc>
                <a:spcPct val="90000"/>
              </a:lnSpc>
              <a:spcAft>
                <a:spcPts val="1800"/>
              </a:spcAft>
            </a:pPr>
            <a:r>
              <a:rPr lang="en-US" dirty="0">
                <a:solidFill>
                  <a:srgbClr val="505050"/>
                </a:solidFill>
                <a:latin typeface="Segoe UI Semilight"/>
              </a:rPr>
              <a:t>Users can query and insert your app content into conversations</a:t>
            </a:r>
          </a:p>
          <a:p>
            <a:pPr defTabSz="685775">
              <a:lnSpc>
                <a:spcPct val="90000"/>
              </a:lnSpc>
              <a:spcAft>
                <a:spcPts val="1800"/>
              </a:spcAft>
            </a:pPr>
            <a:r>
              <a:rPr lang="en-US" dirty="0">
                <a:solidFill>
                  <a:srgbClr val="505050"/>
                </a:solidFill>
                <a:latin typeface="Segoe UI Semilight"/>
              </a:rPr>
              <a:t>Example: Bug details from VSTS</a:t>
            </a:r>
          </a:p>
          <a:p>
            <a:pPr defTabSz="685775">
              <a:lnSpc>
                <a:spcPct val="90000"/>
              </a:lnSpc>
              <a:spcAft>
                <a:spcPts val="1800"/>
              </a:spcAft>
            </a:pPr>
            <a:r>
              <a:rPr lang="en-US" dirty="0">
                <a:solidFill>
                  <a:srgbClr val="505050"/>
                </a:solidFill>
                <a:latin typeface="Segoe UI Semilight"/>
              </a:rPr>
              <a:t>Example: Sales opportunities from CRM</a:t>
            </a:r>
          </a:p>
          <a:p>
            <a:pPr defTabSz="685775">
              <a:lnSpc>
                <a:spcPct val="90000"/>
              </a:lnSpc>
              <a:spcAft>
                <a:spcPts val="1800"/>
              </a:spcAft>
            </a:pPr>
            <a:r>
              <a:rPr lang="en-US" dirty="0">
                <a:solidFill>
                  <a:srgbClr val="505050"/>
                </a:solidFill>
                <a:latin typeface="Segoe UI Semilight"/>
              </a:rPr>
              <a:t>You can reuse services you built for </a:t>
            </a:r>
            <a:br>
              <a:rPr lang="en-US" dirty="0">
                <a:solidFill>
                  <a:srgbClr val="505050"/>
                </a:solidFill>
                <a:latin typeface="Segoe UI Semilight"/>
              </a:rPr>
            </a:br>
            <a:r>
              <a:rPr lang="en-US" dirty="0">
                <a:solidFill>
                  <a:srgbClr val="505050"/>
                </a:solidFill>
                <a:latin typeface="Segoe UI Semilight"/>
              </a:rPr>
              <a:t>Bots or Tabs</a:t>
            </a:r>
          </a:p>
        </p:txBody>
      </p:sp>
      <p:cxnSp>
        <p:nvCxnSpPr>
          <p:cNvPr id="21" name="Straight Connector 20"/>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8DC84A-BA04-4EC7-8A63-A4739E511411}"/>
              </a:ext>
            </a:extLst>
          </p:cNvPr>
          <p:cNvPicPr>
            <a:picLocks noChangeAspect="1"/>
          </p:cNvPicPr>
          <p:nvPr/>
        </p:nvPicPr>
        <p:blipFill>
          <a:blip r:embed="rId16"/>
          <a:stretch>
            <a:fillRect/>
          </a:stretch>
        </p:blipFill>
        <p:spPr>
          <a:xfrm>
            <a:off x="4721712" y="4880889"/>
            <a:ext cx="3279289" cy="850323"/>
          </a:xfrm>
          <a:prstGeom prst="rect">
            <a:avLst/>
          </a:prstGeom>
        </p:spPr>
      </p:pic>
    </p:spTree>
    <p:extLst>
      <p:ext uri="{BB962C8B-B14F-4D97-AF65-F5344CB8AC3E}">
        <p14:creationId xmlns:p14="http://schemas.microsoft.com/office/powerpoint/2010/main" val="1898082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Tying it all together – Microsoft Teams App</a:t>
            </a:r>
          </a:p>
        </p:txBody>
      </p:sp>
      <p:sp>
        <p:nvSpPr>
          <p:cNvPr id="3" name="TextBox 2">
            <a:extLst>
              <a:ext uri="{FF2B5EF4-FFF2-40B4-BE49-F238E27FC236}">
                <a16:creationId xmlns:a16="http://schemas.microsoft.com/office/drawing/2014/main" id="{6844152C-C75C-4B26-9F3B-276AA67392E5}"/>
              </a:ext>
            </a:extLst>
          </p:cNvPr>
          <p:cNvSpPr txBox="1"/>
          <p:nvPr/>
        </p:nvSpPr>
        <p:spPr>
          <a:xfrm>
            <a:off x="283138" y="2462901"/>
            <a:ext cx="8077662" cy="2668683"/>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Microsoft Teams Apps</a:t>
            </a:r>
          </a:p>
          <a:p>
            <a:pPr marL="600075" lvl="1" indent="-257175" defTabSz="685775">
              <a:lnSpc>
                <a:spcPct val="90000"/>
              </a:lnSpc>
              <a:buFont typeface="Arial" panose="020B0604020202020204" pitchFamily="34" charset="0"/>
              <a:buChar char="•"/>
            </a:pPr>
            <a:r>
              <a:rPr lang="en-US" dirty="0">
                <a:solidFill>
                  <a:srgbClr val="505050"/>
                </a:solidFill>
                <a:latin typeface="Segoe UI Semilight"/>
              </a:rPr>
              <a:t>With a single package, deliver one or more capabilities to end users, in contexts that make sense in your experience</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defTabSz="685775">
              <a:lnSpc>
                <a:spcPct val="90000"/>
              </a:lnSpc>
            </a:pPr>
            <a:r>
              <a:rPr lang="en-US" sz="2100" dirty="0">
                <a:solidFill>
                  <a:srgbClr val="505050"/>
                </a:solidFill>
                <a:latin typeface="Segoe UI Semilight"/>
              </a:rPr>
              <a:t>Single App definition – </a:t>
            </a:r>
            <a:r>
              <a:rPr lang="en-US" sz="2100" dirty="0" err="1">
                <a:solidFill>
                  <a:srgbClr val="505050"/>
                </a:solidFill>
                <a:latin typeface="Segoe UI Semilight"/>
              </a:rPr>
              <a:t>manifest.json</a:t>
            </a:r>
            <a:endParaRPr lang="en-US" sz="2100" dirty="0">
              <a:solidFill>
                <a:srgbClr val="505050"/>
              </a:solidFill>
              <a:latin typeface="Segoe UI Semilight"/>
            </a:endParaRP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Single package (.ZIP) used for </a:t>
            </a:r>
            <a:r>
              <a:rPr lang="en-US" sz="2100" dirty="0" err="1">
                <a:solidFill>
                  <a:srgbClr val="505050"/>
                </a:solidFill>
                <a:latin typeface="Segoe UI Semilight"/>
              </a:rPr>
              <a:t>Sideloading</a:t>
            </a:r>
            <a:r>
              <a:rPr lang="en-US" sz="2100" dirty="0">
                <a:solidFill>
                  <a:srgbClr val="505050"/>
                </a:solidFill>
                <a:latin typeface="Segoe UI Semilight"/>
              </a:rPr>
              <a:t> or Office Store submission</a:t>
            </a:r>
          </a:p>
          <a:p>
            <a:pPr defTabSz="685775">
              <a:lnSpc>
                <a:spcPct val="90000"/>
              </a:lnSpc>
            </a:pPr>
            <a:endParaRPr lang="en-US" sz="21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20" name="Graphic 19">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22" name="Straight Connector 21"/>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Graphic 28">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0" name="Straight Connector 29"/>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Graphic 30">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2" name="Graphic 31">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33" name="Straight Connector 32"/>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75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26B0-3984-44E3-9A32-F73C9EF0A53B}"/>
              </a:ext>
            </a:extLst>
          </p:cNvPr>
          <p:cNvSpPr>
            <a:spLocks noGrp="1"/>
          </p:cNvSpPr>
          <p:nvPr>
            <p:ph type="title"/>
          </p:nvPr>
        </p:nvSpPr>
        <p:spPr/>
        <p:txBody>
          <a:bodyPr/>
          <a:lstStyle/>
          <a:p>
            <a:r>
              <a:rPr lang="en-US"/>
              <a:t>Microsoft Teams is open!</a:t>
            </a:r>
          </a:p>
        </p:txBody>
      </p:sp>
      <p:pic>
        <p:nvPicPr>
          <p:cNvPr id="6" name="Graphic 5">
            <a:extLst>
              <a:ext uri="{FF2B5EF4-FFF2-40B4-BE49-F238E27FC236}">
                <a16:creationId xmlns:a16="http://schemas.microsoft.com/office/drawing/2014/main" id="{1AB0A132-185D-4457-B4CF-E8B139212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7" name="Graphic 6">
            <a:extLst>
              <a:ext uri="{FF2B5EF4-FFF2-40B4-BE49-F238E27FC236}">
                <a16:creationId xmlns:a16="http://schemas.microsoft.com/office/drawing/2014/main" id="{B37D904B-7D80-4963-8021-57F876702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8" name="Graphic 7">
            <a:extLst>
              <a:ext uri="{FF2B5EF4-FFF2-40B4-BE49-F238E27FC236}">
                <a16:creationId xmlns:a16="http://schemas.microsoft.com/office/drawing/2014/main" id="{52F34FC9-6DCC-49D6-BDC4-F8A90369D0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9" name="Graphic 8">
            <a:extLst>
              <a:ext uri="{FF2B5EF4-FFF2-40B4-BE49-F238E27FC236}">
                <a16:creationId xmlns:a16="http://schemas.microsoft.com/office/drawing/2014/main" id="{3DADE283-1D07-454F-AF47-AE1617E9FD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10" name="Graphic 9">
            <a:extLst>
              <a:ext uri="{FF2B5EF4-FFF2-40B4-BE49-F238E27FC236}">
                <a16:creationId xmlns:a16="http://schemas.microsoft.com/office/drawing/2014/main" id="{65E5D518-C4DC-4182-82D7-FA4EA8D10A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11" name="Picture 10">
            <a:extLst>
              <a:ext uri="{FF2B5EF4-FFF2-40B4-BE49-F238E27FC236}">
                <a16:creationId xmlns:a16="http://schemas.microsoft.com/office/drawing/2014/main" id="{ED72584D-BF7E-4E5D-AED2-825ABAF217F5}"/>
              </a:ext>
            </a:extLst>
          </p:cNvPr>
          <p:cNvPicPr>
            <a:picLocks noChangeAspect="1"/>
          </p:cNvPicPr>
          <p:nvPr/>
        </p:nvPicPr>
        <p:blipFill>
          <a:blip r:embed="rId13">
            <a:duotone>
              <a:schemeClr val="accent1">
                <a:shade val="45000"/>
                <a:satMod val="135000"/>
              </a:schemeClr>
              <a:prstClr val="white"/>
            </a:duotone>
          </a:blip>
          <a:stretch>
            <a:fillRect/>
          </a:stretch>
        </p:blipFill>
        <p:spPr>
          <a:xfrm>
            <a:off x="7720692" y="1833944"/>
            <a:ext cx="229659" cy="306212"/>
          </a:xfrm>
          <a:prstGeom prst="rect">
            <a:avLst/>
          </a:prstGeom>
        </p:spPr>
      </p:pic>
      <p:pic>
        <p:nvPicPr>
          <p:cNvPr id="12" name="Graphic 11">
            <a:extLst>
              <a:ext uri="{FF2B5EF4-FFF2-40B4-BE49-F238E27FC236}">
                <a16:creationId xmlns:a16="http://schemas.microsoft.com/office/drawing/2014/main" id="{CDA18F3F-3EC3-4E6C-924E-D16DA33560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501" y="1834178"/>
            <a:ext cx="306212" cy="306212"/>
          </a:xfrm>
          <a:prstGeom prst="rect">
            <a:avLst/>
          </a:prstGeom>
        </p:spPr>
      </p:pic>
      <p:sp>
        <p:nvSpPr>
          <p:cNvPr id="14" name="TextBox 13">
            <a:extLst/>
          </p:cNvPr>
          <p:cNvSpPr txBox="1"/>
          <p:nvPr/>
        </p:nvSpPr>
        <p:spPr>
          <a:xfrm>
            <a:off x="257956" y="2476548"/>
            <a:ext cx="4370071" cy="1611471"/>
          </a:xfrm>
          <a:prstGeom prst="rect">
            <a:avLst/>
          </a:prstGeom>
          <a:noFill/>
        </p:spPr>
        <p:txBody>
          <a:bodyPr wrap="square" lIns="134464" tIns="107571" rIns="134464" bIns="107571" rtlCol="0">
            <a:spAutoFit/>
          </a:bodyPr>
          <a:lstStyle/>
          <a:p>
            <a:pPr defTabSz="685775">
              <a:lnSpc>
                <a:spcPct val="90000"/>
              </a:lnSpc>
              <a:spcAft>
                <a:spcPts val="1800"/>
              </a:spcAft>
            </a:pPr>
            <a:r>
              <a:rPr lang="en-US" sz="2100" dirty="0">
                <a:solidFill>
                  <a:srgbClr val="505050"/>
                </a:solidFill>
                <a:latin typeface="Segoe UI Semilight"/>
              </a:rPr>
              <a:t>Register and submit your app </a:t>
            </a:r>
            <a:br>
              <a:rPr lang="en-US" sz="2100" dirty="0">
                <a:solidFill>
                  <a:srgbClr val="505050"/>
                </a:solidFill>
                <a:latin typeface="Segoe UI Semilight"/>
              </a:rPr>
            </a:br>
            <a:r>
              <a:rPr lang="en-US" sz="2100" dirty="0">
                <a:solidFill>
                  <a:srgbClr val="505050"/>
                </a:solidFill>
                <a:latin typeface="Segoe UI Semilight"/>
              </a:rPr>
              <a:t>today to the Office Store</a:t>
            </a:r>
          </a:p>
          <a:p>
            <a:pPr defTabSz="685775">
              <a:lnSpc>
                <a:spcPct val="90000"/>
              </a:lnSpc>
              <a:spcAft>
                <a:spcPts val="1800"/>
              </a:spcAft>
            </a:pPr>
            <a:r>
              <a:rPr lang="en-US" sz="2100" dirty="0">
                <a:solidFill>
                  <a:srgbClr val="505050"/>
                </a:solidFill>
                <a:latin typeface="Segoe UI Semilight"/>
              </a:rPr>
              <a:t>Your app will be ready in the Developer Preview once approved</a:t>
            </a:r>
          </a:p>
        </p:txBody>
      </p:sp>
      <p:cxnSp>
        <p:nvCxnSpPr>
          <p:cNvPr id="17" name="Straight Connector 16"/>
          <p:cNvCxnSpPr>
            <a:cxnSpLocks/>
          </p:cNvCxnSpPr>
          <p:nvPr/>
        </p:nvCxnSpPr>
        <p:spPr>
          <a:xfrm>
            <a:off x="762210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Placeholder 12" descr="A picture containing screenshot&#10;&#10;Description generated with very high confidence">
            <a:extLst>
              <a:ext uri="{FF2B5EF4-FFF2-40B4-BE49-F238E27FC236}">
                <a16:creationId xmlns:a16="http://schemas.microsoft.com/office/drawing/2014/main" id="{41DEF018-7CCE-41C5-BE7A-B77A70726AD0}"/>
              </a:ext>
            </a:extLst>
          </p:cNvPr>
          <p:cNvPicPr>
            <a:picLocks noGrp="1" noChangeAspect="1"/>
          </p:cNvPicPr>
          <p:nvPr>
            <p:ph type="pic" sz="quarter" idx="10"/>
          </p:nvPr>
        </p:nvPicPr>
        <p:blipFill rotWithShape="1">
          <a:blip r:embed="rId16" cstate="hqprint">
            <a:extLst>
              <a:ext uri="{28A0092B-C50C-407E-A947-70E740481C1C}">
                <a14:useLocalDpi xmlns:a14="http://schemas.microsoft.com/office/drawing/2010/main"/>
              </a:ext>
            </a:extLst>
          </a:blip>
          <a:srcRect l="-50"/>
          <a:stretch/>
        </p:blipFill>
        <p:spPr>
          <a:xfrm>
            <a:off x="4788837" y="2476548"/>
            <a:ext cx="4033912" cy="3059768"/>
          </a:xfrm>
        </p:spPr>
      </p:pic>
      <mc:AlternateContent xmlns:mc="http://schemas.openxmlformats.org/markup-compatibility/2006" xmlns:pslz="http://schemas.microsoft.com/office/powerpoint/2016/slidezoom">
        <mc:Choice Requires="pslz">
          <p:graphicFrame>
            <p:nvGraphicFramePr>
              <p:cNvPr id="4" name="Slide Zoom 3"/>
              <p:cNvGraphicFramePr>
                <a:graphicFrameLocks noChangeAspect="1"/>
              </p:cNvGraphicFramePr>
              <p:nvPr>
                <p:extLst/>
              </p:nvPr>
            </p:nvGraphicFramePr>
            <p:xfrm>
              <a:off x="6202584" y="3715833"/>
              <a:ext cx="2286000" cy="1285875"/>
            </p:xfrm>
            <a:graphic>
              <a:graphicData uri="http://schemas.microsoft.com/office/powerpoint/2016/slidezoom">
                <pslz:sldZm>
                  <pslz:sldZmObj sldId="347" cId="3650627639">
                    <pslz:zmPr id="{0AB1290B-6920-4B85-A40B-CA01D990BA44}" returnToParent="0" transitionDur="1000">
                      <p166:blipFill xmlns:p166="http://schemas.microsoft.com/office/powerpoint/2016/6/main">
                        <a:blip r:embed="rId17"/>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4" name="Slide Zoom 3">
                <a:hlinkClick r:id="rId18" action="ppaction://hlinksldjump"/>
              </p:cNvPr>
              <p:cNvPicPr>
                <a:picLocks noGrp="1" noRot="1" noChangeAspect="1" noMove="1" noResize="1" noEditPoints="1" noAdjustHandles="1" noChangeArrowheads="1" noChangeShapeType="1"/>
              </p:cNvPicPr>
              <p:nvPr/>
            </p:nvPicPr>
            <p:blipFill>
              <a:blip r:embed="rId19"/>
              <a:stretch>
                <a:fillRect/>
              </a:stretch>
            </p:blipFill>
            <p:spPr>
              <a:xfrm>
                <a:off x="6202584" y="3715833"/>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1949361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app</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8"/>
            <a:ext cx="8631570" cy="3581754"/>
          </a:xfrm>
          <a:prstGeom prst="rect">
            <a:avLst/>
          </a:prstGeom>
          <a:noFill/>
        </p:spPr>
        <p:txBody>
          <a:bodyPr wrap="square" lIns="134464" tIns="107571" rIns="134464" bIns="107571" rtlCol="0">
            <a:spAutoFit/>
          </a:bodyPr>
          <a:lstStyle/>
          <a:p>
            <a:pPr defTabSz="685775">
              <a:lnSpc>
                <a:spcPct val="90000"/>
              </a:lnSpc>
              <a:spcAft>
                <a:spcPts val="450"/>
              </a:spcAft>
            </a:pPr>
            <a:r>
              <a:rPr lang="en-US" sz="2100" dirty="0">
                <a:solidFill>
                  <a:srgbClr val="505050"/>
                </a:solidFill>
                <a:latin typeface="Segoe UI Semilight"/>
              </a:rPr>
              <a:t>Light up your experience how and where you want it:</a:t>
            </a:r>
          </a:p>
          <a:p>
            <a:pPr marL="342900" lvl="1" defTabSz="685775">
              <a:lnSpc>
                <a:spcPct val="90000"/>
              </a:lnSpc>
              <a:spcAft>
                <a:spcPts val="450"/>
              </a:spcAft>
            </a:pPr>
            <a:endParaRPr lang="en-US" sz="1500" dirty="0">
              <a:solidFill>
                <a:srgbClr val="505050"/>
              </a:solidFill>
              <a:latin typeface="Segoe UI Semilight"/>
            </a:endParaRPr>
          </a:p>
          <a:p>
            <a:pPr defTabSz="685775">
              <a:lnSpc>
                <a:spcPct val="90000"/>
              </a:lnSpc>
              <a:spcAft>
                <a:spcPts val="450"/>
              </a:spcAft>
            </a:pPr>
            <a:r>
              <a:rPr lang="en-US" dirty="0">
                <a:solidFill>
                  <a:srgbClr val="505050"/>
                </a:solidFill>
                <a:latin typeface="Segoe UI Semilight"/>
              </a:rPr>
              <a:t>Teams Scope - your experience exists in the team context</a:t>
            </a:r>
          </a:p>
          <a:p>
            <a:pPr marL="600075" lvl="1"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Team owners may add your experience to a team:</a:t>
            </a:r>
          </a:p>
          <a:p>
            <a:pPr marL="942975" lvl="2"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Bots and Compose Extensions – available on all channels</a:t>
            </a:r>
          </a:p>
          <a:p>
            <a:pPr marL="942975" lvl="2"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Teams Tabs (“Configurable”) – added and customized on a per-channel basis</a:t>
            </a:r>
          </a:p>
          <a:p>
            <a:pPr marL="685800" lvl="2" defTabSz="685775">
              <a:lnSpc>
                <a:spcPct val="90000"/>
              </a:lnSpc>
              <a:spcAft>
                <a:spcPts val="450"/>
              </a:spcAft>
            </a:pPr>
            <a:endParaRPr lang="en-US" sz="1500" dirty="0">
              <a:solidFill>
                <a:srgbClr val="505050"/>
              </a:solidFill>
              <a:latin typeface="Segoe UI Semilight"/>
            </a:endParaRPr>
          </a:p>
          <a:p>
            <a:pPr defTabSz="685775">
              <a:lnSpc>
                <a:spcPct val="90000"/>
              </a:lnSpc>
              <a:spcAft>
                <a:spcPts val="450"/>
              </a:spcAft>
            </a:pPr>
            <a:r>
              <a:rPr lang="en-US" dirty="0">
                <a:solidFill>
                  <a:srgbClr val="505050"/>
                </a:solidFill>
                <a:latin typeface="Segoe UI Semilight"/>
              </a:rPr>
              <a:t>Personal Scope – your experience exists in an individual user context</a:t>
            </a:r>
          </a:p>
          <a:p>
            <a:pPr marL="600075" lvl="1"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Individuals add the experiences they want for personal use</a:t>
            </a:r>
          </a:p>
          <a:p>
            <a:pPr marL="942975" lvl="2"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Bots and Compose Extensions – available in 1:1 chat</a:t>
            </a:r>
          </a:p>
          <a:p>
            <a:pPr marL="942975" lvl="2" indent="-257175" defTabSz="685775">
              <a:lnSpc>
                <a:spcPct val="90000"/>
              </a:lnSpc>
              <a:spcAft>
                <a:spcPts val="450"/>
              </a:spcAft>
              <a:buFont typeface="Arial" panose="020B0604020202020204" pitchFamily="34" charset="0"/>
              <a:buChar char="•"/>
            </a:pPr>
            <a:r>
              <a:rPr lang="en-US" sz="1500" dirty="0">
                <a:solidFill>
                  <a:srgbClr val="505050"/>
                </a:solidFill>
                <a:latin typeface="Segoe UI Semilight"/>
              </a:rPr>
              <a:t>Personal Tabs (“Static”) – available to end users via the App bar or alongside 1:1 bots</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Getting Started</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9"/>
            <a:ext cx="8077662" cy="715841"/>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Tabs - Bring your own Service</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Light-weight </a:t>
            </a:r>
            <a:r>
              <a:rPr lang="en-US" sz="1500" dirty="0" err="1">
                <a:solidFill>
                  <a:srgbClr val="505050"/>
                </a:solidFill>
                <a:latin typeface="Segoe UI Semilight"/>
              </a:rPr>
              <a:t>Javascript</a:t>
            </a:r>
            <a:r>
              <a:rPr lang="en-US" sz="1500" dirty="0">
                <a:solidFill>
                  <a:srgbClr val="505050"/>
                </a:solidFill>
                <a:latin typeface="Segoe UI Semilight"/>
              </a:rPr>
              <a:t> APIs to tie your experience to Teams context</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p:cNvPr>
          <p:cNvSpPr txBox="1"/>
          <p:nvPr/>
        </p:nvSpPr>
        <p:spPr>
          <a:xfrm>
            <a:off x="259946" y="3066755"/>
            <a:ext cx="8077662" cy="923590"/>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Connectors – Leverage the Connectors Developer Portal</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Build once, run on both Outlook and Teams</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Use new Actionable Cards layouts</a:t>
            </a:r>
          </a:p>
        </p:txBody>
      </p:sp>
      <p:sp>
        <p:nvSpPr>
          <p:cNvPr id="16" name="TextBox 15">
            <a:extLst/>
          </p:cNvPr>
          <p:cNvSpPr txBox="1"/>
          <p:nvPr/>
        </p:nvSpPr>
        <p:spPr>
          <a:xfrm>
            <a:off x="259946" y="3828396"/>
            <a:ext cx="8077662" cy="1380638"/>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Bots – Build using the Bot Framework</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Use the .NET and Node.js SDKs, or call the REST endpoints with your language of choice</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Teams Extension SDKs facilitate easy access to Teams-specific functionality</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Flag important messages for inclusion in Activity Feed</a:t>
            </a:r>
          </a:p>
          <a:p>
            <a:pPr marL="600075" lvl="1" indent="-257175" defTabSz="685775">
              <a:lnSpc>
                <a:spcPct val="90000"/>
              </a:lnSpc>
              <a:buFont typeface="Arial" panose="020B0604020202020204" pitchFamily="34" charset="0"/>
              <a:buChar char="•"/>
            </a:pPr>
            <a:endParaRPr lang="en-US" dirty="0">
              <a:solidFill>
                <a:srgbClr val="505050"/>
              </a:solidFill>
              <a:latin typeface="Segoe UI Semilight"/>
            </a:endParaRPr>
          </a:p>
        </p:txBody>
      </p:sp>
      <p:sp>
        <p:nvSpPr>
          <p:cNvPr id="17" name="TextBox 16">
            <a:extLst/>
          </p:cNvPr>
          <p:cNvSpPr txBox="1"/>
          <p:nvPr/>
        </p:nvSpPr>
        <p:spPr>
          <a:xfrm>
            <a:off x="201930" y="4827861"/>
            <a:ext cx="8077662" cy="1172889"/>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Compose Extensions – Reuse your bot</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Use the .NET and Node.js SDKs, or call the REST endpoints with your language of choice</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Teams Extension SDKs facilitate easy access to Teams-specific functionality</a:t>
            </a:r>
          </a:p>
          <a:p>
            <a:pPr marL="600075" lvl="1" indent="-257175" defTabSz="685775">
              <a:lnSpc>
                <a:spcPct val="90000"/>
              </a:lnSpc>
              <a:buFont typeface="Arial" panose="020B0604020202020204" pitchFamily="34" charset="0"/>
              <a:buChar char="•"/>
            </a:pPr>
            <a:endParaRPr lang="en-US" dirty="0">
              <a:solidFill>
                <a:srgbClr val="505050"/>
              </a:solidFill>
              <a:latin typeface="Segoe UI Semilight"/>
            </a:endParaRPr>
          </a:p>
        </p:txBody>
      </p: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3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Testing and hosting</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8"/>
            <a:ext cx="4963632" cy="2544034"/>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These are your services, hosted by you, in your cloud</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Build, test, deploy are your processes</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For testing within Microsoft Teams, create an Apps package, and </a:t>
            </a:r>
            <a:r>
              <a:rPr lang="en-US" sz="2100" dirty="0" err="1">
                <a:solidFill>
                  <a:srgbClr val="505050"/>
                </a:solidFill>
                <a:latin typeface="Segoe UI Semilight"/>
              </a:rPr>
              <a:t>sideload</a:t>
            </a:r>
            <a:r>
              <a:rPr lang="en-US" sz="2100" dirty="0">
                <a:solidFill>
                  <a:srgbClr val="505050"/>
                </a:solidFill>
                <a:latin typeface="Segoe UI Semilight"/>
              </a:rPr>
              <a:t> into a team</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6"/>
          <a:stretch>
            <a:fillRect/>
          </a:stretch>
        </p:blipFill>
        <p:spPr>
          <a:xfrm>
            <a:off x="5286200" y="2476548"/>
            <a:ext cx="3381351" cy="2854527"/>
          </a:xfrm>
          <a:prstGeom prst="rect">
            <a:avLst/>
          </a:prstGeom>
        </p:spPr>
      </p:pic>
    </p:spTree>
    <p:extLst>
      <p:ext uri="{BB962C8B-B14F-4D97-AF65-F5344CB8AC3E}">
        <p14:creationId xmlns:p14="http://schemas.microsoft.com/office/powerpoint/2010/main" val="145739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p:cNvPr>
          <p:cNvSpPr txBox="1"/>
          <p:nvPr/>
        </p:nvSpPr>
        <p:spPr>
          <a:xfrm>
            <a:off x="259946" y="2476549"/>
            <a:ext cx="5629119" cy="3707429"/>
          </a:xfrm>
          <a:prstGeom prst="rect">
            <a:avLst/>
          </a:prstGeom>
          <a:noFill/>
        </p:spPr>
        <p:txBody>
          <a:bodyPr wrap="square" lIns="134464" tIns="107571" rIns="134464" bIns="107571" rtlCol="0">
            <a:spAutoFit/>
          </a:bodyPr>
          <a:lstStyle/>
          <a:p>
            <a:pPr defTabSz="685775">
              <a:lnSpc>
                <a:spcPct val="90000"/>
              </a:lnSpc>
            </a:pPr>
            <a:r>
              <a:rPr lang="en-US" dirty="0">
                <a:solidFill>
                  <a:srgbClr val="505050"/>
                </a:solidFill>
                <a:latin typeface="Segoe UI Semilight"/>
              </a:rPr>
              <a:t>ISVs – Distribute through the Office Store</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Create or use your existing </a:t>
            </a:r>
            <a:r>
              <a:rPr lang="en-US" sz="1500" dirty="0" err="1">
                <a:solidFill>
                  <a:srgbClr val="505050"/>
                </a:solidFill>
                <a:latin typeface="Segoe UI Semilight"/>
              </a:rPr>
              <a:t>DevCenter</a:t>
            </a:r>
            <a:r>
              <a:rPr lang="en-US" sz="1500" dirty="0">
                <a:solidFill>
                  <a:srgbClr val="505050"/>
                </a:solidFill>
                <a:latin typeface="Segoe UI Semilight"/>
              </a:rPr>
              <a:t> / Seller Dashboard account</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Upload your package and enter your product page metadata</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Office Store Validation ensure compliance with Office Store Policy</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Validated apps are published into the Office Store and will appear in Microsoft Teams Discovery view</a:t>
            </a:r>
          </a:p>
          <a:p>
            <a:pPr marL="685800" lvl="1" indent="-342900" defTabSz="685775">
              <a:lnSpc>
                <a:spcPct val="90000"/>
              </a:lnSpc>
              <a:buFont typeface="Arial" panose="020B0604020202020204" pitchFamily="34" charset="0"/>
              <a:buChar char="•"/>
            </a:pPr>
            <a:endParaRPr lang="en-US" sz="2100" dirty="0">
              <a:solidFill>
                <a:srgbClr val="505050"/>
              </a:solidFill>
              <a:latin typeface="Segoe UI Semilight"/>
            </a:endParaRPr>
          </a:p>
          <a:p>
            <a:pPr defTabSz="685775">
              <a:lnSpc>
                <a:spcPct val="90000"/>
              </a:lnSpc>
            </a:pPr>
            <a:r>
              <a:rPr lang="en-US" dirty="0">
                <a:solidFill>
                  <a:srgbClr val="505050"/>
                </a:solidFill>
                <a:latin typeface="Segoe UI Semilight"/>
              </a:rPr>
              <a:t>Line-of-Business apps – </a:t>
            </a:r>
            <a:r>
              <a:rPr lang="en-US" dirty="0" err="1">
                <a:solidFill>
                  <a:srgbClr val="505050"/>
                </a:solidFill>
                <a:latin typeface="Segoe UI Semilight"/>
              </a:rPr>
              <a:t>Sideload</a:t>
            </a:r>
            <a:r>
              <a:rPr lang="en-US" dirty="0">
                <a:solidFill>
                  <a:srgbClr val="505050"/>
                </a:solidFill>
                <a:latin typeface="Segoe UI Semilight"/>
              </a:rPr>
              <a:t> your package</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Leverage the same testing methodology to deploy within your org</a:t>
            </a:r>
          </a:p>
          <a:p>
            <a:pPr marL="685800" lvl="1" indent="-342900" defTabSz="685775">
              <a:lnSpc>
                <a:spcPct val="90000"/>
              </a:lnSpc>
              <a:buFont typeface="Arial" panose="020B0604020202020204" pitchFamily="34" charset="0"/>
              <a:buChar char="•"/>
            </a:pPr>
            <a:r>
              <a:rPr lang="en-US" sz="1500" dirty="0">
                <a:solidFill>
                  <a:srgbClr val="505050"/>
                </a:solidFill>
                <a:latin typeface="Segoe UI Semilight"/>
              </a:rPr>
              <a:t>Note:  Enhanced LOB support coming soon</a:t>
            </a:r>
          </a:p>
          <a:p>
            <a:pPr defTabSz="685775">
              <a:lnSpc>
                <a:spcPct val="90000"/>
              </a:lnSpc>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sp>
        <p:nvSpPr>
          <p:cNvPr id="2" name="Title 1">
            <a:extLst>
              <a:ext uri="{FF2B5EF4-FFF2-40B4-BE49-F238E27FC236}">
                <a16:creationId xmlns:a16="http://schemas.microsoft.com/office/drawing/2014/main" id="{CA8A26B0-3984-44E3-9A32-F73C9EF0A53B}"/>
              </a:ext>
            </a:extLst>
          </p:cNvPr>
          <p:cNvSpPr>
            <a:spLocks noGrp="1"/>
          </p:cNvSpPr>
          <p:nvPr>
            <p:ph type="title"/>
          </p:nvPr>
        </p:nvSpPr>
        <p:spPr/>
        <p:txBody>
          <a:bodyPr/>
          <a:lstStyle/>
          <a:p>
            <a:r>
              <a:rPr lang="en-US" dirty="0"/>
              <a:t>Deploying</a:t>
            </a:r>
          </a:p>
        </p:txBody>
      </p:sp>
      <p:pic>
        <p:nvPicPr>
          <p:cNvPr id="6" name="Graphic 5">
            <a:extLst>
              <a:ext uri="{FF2B5EF4-FFF2-40B4-BE49-F238E27FC236}">
                <a16:creationId xmlns:a16="http://schemas.microsoft.com/office/drawing/2014/main" id="{1AB0A132-185D-4457-B4CF-E8B139212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7" name="Graphic 6">
            <a:extLst>
              <a:ext uri="{FF2B5EF4-FFF2-40B4-BE49-F238E27FC236}">
                <a16:creationId xmlns:a16="http://schemas.microsoft.com/office/drawing/2014/main" id="{B37D904B-7D80-4963-8021-57F876702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8" name="Graphic 7">
            <a:extLst>
              <a:ext uri="{FF2B5EF4-FFF2-40B4-BE49-F238E27FC236}">
                <a16:creationId xmlns:a16="http://schemas.microsoft.com/office/drawing/2014/main" id="{52F34FC9-6DCC-49D6-BDC4-F8A90369D0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9" name="Graphic 8">
            <a:extLst>
              <a:ext uri="{FF2B5EF4-FFF2-40B4-BE49-F238E27FC236}">
                <a16:creationId xmlns:a16="http://schemas.microsoft.com/office/drawing/2014/main" id="{3DADE283-1D07-454F-AF47-AE1617E9FD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10" name="Graphic 9">
            <a:extLst>
              <a:ext uri="{FF2B5EF4-FFF2-40B4-BE49-F238E27FC236}">
                <a16:creationId xmlns:a16="http://schemas.microsoft.com/office/drawing/2014/main" id="{65E5D518-C4DC-4182-82D7-FA4EA8D10A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11" name="Picture 10">
            <a:extLst>
              <a:ext uri="{FF2B5EF4-FFF2-40B4-BE49-F238E27FC236}">
                <a16:creationId xmlns:a16="http://schemas.microsoft.com/office/drawing/2014/main" id="{ED72584D-BF7E-4E5D-AED2-825ABAF217F5}"/>
              </a:ext>
            </a:extLst>
          </p:cNvPr>
          <p:cNvPicPr>
            <a:picLocks noChangeAspect="1"/>
          </p:cNvPicPr>
          <p:nvPr/>
        </p:nvPicPr>
        <p:blipFill>
          <a:blip r:embed="rId13">
            <a:duotone>
              <a:schemeClr val="accent1">
                <a:shade val="45000"/>
                <a:satMod val="135000"/>
              </a:schemeClr>
              <a:prstClr val="white"/>
            </a:duotone>
          </a:blip>
          <a:stretch>
            <a:fillRect/>
          </a:stretch>
        </p:blipFill>
        <p:spPr>
          <a:xfrm>
            <a:off x="7720692" y="1833944"/>
            <a:ext cx="229659" cy="306212"/>
          </a:xfrm>
          <a:prstGeom prst="rect">
            <a:avLst/>
          </a:prstGeom>
        </p:spPr>
      </p:pic>
      <p:pic>
        <p:nvPicPr>
          <p:cNvPr id="12" name="Graphic 11">
            <a:extLst>
              <a:ext uri="{FF2B5EF4-FFF2-40B4-BE49-F238E27FC236}">
                <a16:creationId xmlns:a16="http://schemas.microsoft.com/office/drawing/2014/main" id="{CDA18F3F-3EC3-4E6C-924E-D16DA33560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501" y="1834178"/>
            <a:ext cx="306212" cy="306212"/>
          </a:xfrm>
          <a:prstGeom prst="rect">
            <a:avLst/>
          </a:prstGeom>
        </p:spPr>
      </p:pic>
      <p:cxnSp>
        <p:nvCxnSpPr>
          <p:cNvPr id="17" name="Straight Connector 16"/>
          <p:cNvCxnSpPr>
            <a:cxnSpLocks/>
          </p:cNvCxnSpPr>
          <p:nvPr/>
        </p:nvCxnSpPr>
        <p:spPr>
          <a:xfrm>
            <a:off x="762210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Placeholder 12" descr="A picture containing screenshot&#10;&#10;Description generated with very high confidence">
            <a:extLst/>
          </p:cNvPr>
          <p:cNvPicPr>
            <a:picLocks noGrp="1" noChangeAspect="1"/>
          </p:cNvPicPr>
          <p:nvPr>
            <p:ph type="pic" sz="quarter" idx="10"/>
          </p:nvPr>
        </p:nvPicPr>
        <p:blipFill rotWithShape="1">
          <a:blip r:embed="rId16" cstate="hqprint">
            <a:extLst>
              <a:ext uri="{28A0092B-C50C-407E-A947-70E740481C1C}">
                <a14:useLocalDpi xmlns:a14="http://schemas.microsoft.com/office/drawing/2010/main"/>
              </a:ext>
            </a:extLst>
          </a:blip>
          <a:srcRect l="-50"/>
          <a:stretch/>
        </p:blipFill>
        <p:spPr>
          <a:xfrm>
            <a:off x="5889066" y="2574277"/>
            <a:ext cx="3054745" cy="2317058"/>
          </a:xfrm>
        </p:spPr>
      </p:pic>
    </p:spTree>
    <p:extLst>
      <p:ext uri="{BB962C8B-B14F-4D97-AF65-F5344CB8AC3E}">
        <p14:creationId xmlns:p14="http://schemas.microsoft.com/office/powerpoint/2010/main" val="3650627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normAutofit/>
          </a:bodyPr>
          <a:lstStyle/>
          <a:p>
            <a:pPr lvl="0"/>
            <a:r>
              <a:rPr lang="en-US" sz="2400" dirty="0"/>
              <a:t>Understanding the Teams Service, Teams and Channels</a:t>
            </a:r>
          </a:p>
          <a:p>
            <a:pPr lvl="0"/>
            <a:r>
              <a:rPr lang="en-US" sz="2400" dirty="0"/>
              <a:t>Developing Team Apps with Tabs, Bots and Connectors</a:t>
            </a:r>
          </a:p>
          <a:p>
            <a:pPr lvl="0"/>
            <a:r>
              <a:rPr lang="en-US" sz="2400" dirty="0"/>
              <a:t>Developing a Teams App using App Studio</a:t>
            </a:r>
          </a:p>
          <a:p>
            <a:pPr lvl="0"/>
            <a:r>
              <a:rPr lang="en-US" sz="2400" dirty="0"/>
              <a:t>Developing a Teams App using Visual Studio and C#</a:t>
            </a:r>
          </a:p>
          <a:p>
            <a:pPr lvl="0"/>
            <a:r>
              <a:rPr lang="en-US" sz="2400" dirty="0"/>
              <a:t>Developing a Teams App using Node</a:t>
            </a:r>
            <a:r>
              <a:rPr lang="en-US" sz="2400"/>
              <a:t>.js</a:t>
            </a:r>
            <a:endParaRPr lang="en-US" sz="2400" dirty="0"/>
          </a:p>
          <a:p>
            <a:r>
              <a:rPr lang="en-US" sz="2400" dirty="0"/>
              <a:t>Packaging and Publishing a Microsoft Teams App</a:t>
            </a:r>
          </a:p>
        </p:txBody>
      </p:sp>
    </p:spTree>
    <p:extLst>
      <p:ext uri="{BB962C8B-B14F-4D97-AF65-F5344CB8AC3E}">
        <p14:creationId xmlns:p14="http://schemas.microsoft.com/office/powerpoint/2010/main" val="18141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004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956" y="2476548"/>
            <a:ext cx="4370071" cy="3291931"/>
          </a:xfrm>
          <a:prstGeom prst="rect">
            <a:avLst/>
          </a:prstGeom>
          <a:noFill/>
        </p:spPr>
        <p:txBody>
          <a:bodyPr wrap="square" lIns="134464" tIns="107571" rIns="134464" bIns="107571" rtlCol="0">
            <a:spAutoFit/>
          </a:bodyPr>
          <a:lstStyle/>
          <a:p>
            <a:pPr defTabSz="685800"/>
            <a:r>
              <a:rPr lang="en-US" sz="2100" dirty="0">
                <a:solidFill>
                  <a:srgbClr val="505050"/>
                </a:solidFill>
                <a:latin typeface="Segoe UI Semilight"/>
              </a:rPr>
              <a:t>Embed-ready web UX on web/desktop, deep link to native apps on mobile</a:t>
            </a:r>
          </a:p>
          <a:p>
            <a:pPr defTabSz="685800"/>
            <a:endParaRPr lang="en-US" sz="2100" dirty="0">
              <a:solidFill>
                <a:srgbClr val="505050"/>
              </a:solidFill>
              <a:latin typeface="Segoe UI Semilight"/>
            </a:endParaRPr>
          </a:p>
          <a:p>
            <a:pPr defTabSz="685800"/>
            <a:r>
              <a:rPr lang="en-US" sz="2100" dirty="0">
                <a:solidFill>
                  <a:srgbClr val="505050"/>
                </a:solidFill>
                <a:latin typeface="Segoe UI Semilight"/>
              </a:rPr>
              <a:t>Leverages Microsoft Teams Tab Library </a:t>
            </a:r>
            <a:r>
              <a:rPr lang="en-US" sz="2100" dirty="0" err="1">
                <a:solidFill>
                  <a:srgbClr val="505050"/>
                </a:solidFill>
                <a:latin typeface="Segoe UI Semilight"/>
              </a:rPr>
              <a:t>javascript</a:t>
            </a:r>
            <a:r>
              <a:rPr lang="en-US" sz="2100" dirty="0">
                <a:solidFill>
                  <a:srgbClr val="505050"/>
                </a:solidFill>
                <a:latin typeface="Segoe UI Semilight"/>
              </a:rPr>
              <a:t> for context and interactivity</a:t>
            </a:r>
          </a:p>
          <a:p>
            <a:pPr defTabSz="685775">
              <a:lnSpc>
                <a:spcPct val="90000"/>
              </a:lnSpc>
              <a:spcAft>
                <a:spcPts val="1800"/>
              </a:spcAft>
            </a:pPr>
            <a:endParaRPr lang="en-US" sz="2100" dirty="0">
              <a:solidFill>
                <a:srgbClr val="505050"/>
              </a:solidFill>
              <a:latin typeface="Segoe UI Semilight"/>
            </a:endParaRPr>
          </a:p>
          <a:p>
            <a:pPr defTabSz="685775">
              <a:lnSpc>
                <a:spcPct val="90000"/>
              </a:lnSpc>
              <a:spcAft>
                <a:spcPts val="1800"/>
              </a:spcAft>
            </a:pPr>
            <a:r>
              <a:rPr lang="en-US" sz="2100" dirty="0">
                <a:solidFill>
                  <a:srgbClr val="505050"/>
                </a:solidFill>
                <a:latin typeface="Segoe UI Semilight"/>
              </a:rPr>
              <a:t>Team or Personal Scope</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Placeholder 29">
            <a:extLst>
              <a:ext uri="{FF2B5EF4-FFF2-40B4-BE49-F238E27FC236}">
                <a16:creationId xmlns:a16="http://schemas.microsoft.com/office/drawing/2014/main" id="{521C8062-27EA-40EB-ADCE-CEF16D0EE664}"/>
              </a:ext>
            </a:extLst>
          </p:cNvPr>
          <p:cNvPicPr>
            <a:picLocks noGrp="1" noChangeAspect="1"/>
          </p:cNvPicPr>
          <p:nvPr>
            <p:ph type="pic" sz="quarter" idx="10"/>
          </p:nvPr>
        </p:nvPicPr>
        <p:blipFill>
          <a:blip r:embed="rId16" cstate="hqprint">
            <a:extLst>
              <a:ext uri="{28A0092B-C50C-407E-A947-70E740481C1C}">
                <a14:useLocalDpi xmlns:a14="http://schemas.microsoft.com/office/drawing/2010/main"/>
              </a:ext>
            </a:extLst>
          </a:blip>
          <a:srcRect/>
          <a:stretch>
            <a:fillRect/>
          </a:stretch>
        </p:blipFill>
        <p:spPr>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2812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Pages</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956" y="2476548"/>
            <a:ext cx="4370071" cy="3125732"/>
          </a:xfrm>
          <a:prstGeom prst="rect">
            <a:avLst/>
          </a:prstGeom>
          <a:noFill/>
        </p:spPr>
        <p:txBody>
          <a:bodyPr wrap="square" lIns="134464" tIns="107571" rIns="134464" bIns="107571" rtlCol="0">
            <a:spAutoFit/>
          </a:bodyPr>
          <a:lstStyle/>
          <a:p>
            <a:pPr defTabSz="685800"/>
            <a:r>
              <a:rPr lang="en-US" sz="2100" b="1" dirty="0">
                <a:solidFill>
                  <a:srgbClr val="505050"/>
                </a:solidFill>
                <a:latin typeface="Segoe UI Semilight"/>
              </a:rPr>
              <a:t>Configuration Page</a:t>
            </a:r>
            <a:r>
              <a:rPr lang="en-US" sz="2100" dirty="0">
                <a:solidFill>
                  <a:srgbClr val="505050"/>
                </a:solidFill>
                <a:latin typeface="Segoe UI Semilight"/>
              </a:rPr>
              <a:t>: page used to add or update the tab and set content page</a:t>
            </a:r>
          </a:p>
          <a:p>
            <a:pPr defTabSz="685800"/>
            <a:endParaRPr lang="en-US" sz="2100" dirty="0">
              <a:solidFill>
                <a:srgbClr val="505050"/>
              </a:solidFill>
              <a:latin typeface="Segoe UI Semilight"/>
            </a:endParaRPr>
          </a:p>
          <a:p>
            <a:pPr defTabSz="685800"/>
            <a:r>
              <a:rPr lang="en-US" sz="2100" b="1" dirty="0">
                <a:solidFill>
                  <a:srgbClr val="505050"/>
                </a:solidFill>
                <a:latin typeface="Segoe UI Semilight"/>
              </a:rPr>
              <a:t>Content Page</a:t>
            </a:r>
            <a:r>
              <a:rPr lang="en-US" sz="2100" dirty="0">
                <a:solidFill>
                  <a:srgbClr val="505050"/>
                </a:solidFill>
                <a:latin typeface="Segoe UI Semilight"/>
              </a:rPr>
              <a:t>: the primary page displayed in the tab</a:t>
            </a:r>
          </a:p>
          <a:p>
            <a:pPr defTabSz="685800"/>
            <a:endParaRPr lang="en-US" sz="2100" dirty="0">
              <a:solidFill>
                <a:srgbClr val="505050"/>
              </a:solidFill>
              <a:latin typeface="Segoe UI Semilight"/>
            </a:endParaRPr>
          </a:p>
          <a:p>
            <a:pPr defTabSz="685800"/>
            <a:r>
              <a:rPr lang="en-US" sz="2100" b="1" dirty="0">
                <a:solidFill>
                  <a:srgbClr val="505050"/>
                </a:solidFill>
                <a:latin typeface="Segoe UI Semilight"/>
              </a:rPr>
              <a:t>Remove Page</a:t>
            </a:r>
            <a:r>
              <a:rPr lang="en-US" sz="2100" dirty="0">
                <a:solidFill>
                  <a:srgbClr val="505050"/>
                </a:solidFill>
                <a:latin typeface="Segoe UI Semilight"/>
              </a:rPr>
              <a:t>: optional page displayed when a tab is removed</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p:cNvPicPr>
            <a:picLocks noChangeAspect="1"/>
          </p:cNvPicPr>
          <p:nvPr/>
        </p:nvPicPr>
        <p:blipFill>
          <a:blip r:embed="rId16"/>
          <a:stretch>
            <a:fillRect/>
          </a:stretch>
        </p:blipFill>
        <p:spPr>
          <a:xfrm>
            <a:off x="4442001" y="2614399"/>
            <a:ext cx="4452437" cy="248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12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Config Page</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956" y="2476549"/>
            <a:ext cx="4559909" cy="3495063"/>
          </a:xfrm>
          <a:prstGeom prst="rect">
            <a:avLst/>
          </a:prstGeom>
          <a:noFill/>
        </p:spPr>
        <p:txBody>
          <a:bodyPr wrap="square" lIns="134464" tIns="107571" rIns="134464" bIns="107571" rtlCol="0">
            <a:spAutoFit/>
          </a:bodyPr>
          <a:lstStyle/>
          <a:p>
            <a:pPr defTabSz="685800"/>
            <a:r>
              <a:rPr lang="en-US" dirty="0">
                <a:solidFill>
                  <a:srgbClr val="505050"/>
                </a:solidFill>
                <a:latin typeface="Segoe UI Semilight"/>
              </a:rPr>
              <a:t>Used to add/edit a tab</a:t>
            </a:r>
          </a:p>
          <a:p>
            <a:pPr defTabSz="685800"/>
            <a:endParaRPr lang="en-US" dirty="0">
              <a:solidFill>
                <a:srgbClr val="505050"/>
              </a:solidFill>
              <a:latin typeface="Segoe UI Semilight"/>
            </a:endParaRPr>
          </a:p>
          <a:p>
            <a:pPr defTabSz="685800"/>
            <a:r>
              <a:rPr lang="en-US" dirty="0">
                <a:solidFill>
                  <a:srgbClr val="505050"/>
                </a:solidFill>
                <a:latin typeface="Segoe UI Semilight"/>
              </a:rPr>
              <a:t>Must reference Microsoft Teams Tab Library</a:t>
            </a:r>
          </a:p>
          <a:p>
            <a:pPr defTabSz="685800"/>
            <a:endParaRPr lang="en-US" sz="1500" dirty="0">
              <a:solidFill>
                <a:srgbClr val="505050"/>
              </a:solidFill>
              <a:latin typeface="Segoe UI Semilight"/>
            </a:endParaRPr>
          </a:p>
          <a:p>
            <a:pPr defTabSz="685800"/>
            <a:r>
              <a:rPr lang="en-US" dirty="0">
                <a:solidFill>
                  <a:srgbClr val="505050"/>
                </a:solidFill>
                <a:latin typeface="Segoe UI Semilight"/>
              </a:rPr>
              <a:t>Sets the </a:t>
            </a:r>
            <a:r>
              <a:rPr lang="en-US" dirty="0" err="1">
                <a:solidFill>
                  <a:srgbClr val="505050"/>
                </a:solidFill>
                <a:latin typeface="Consolas" panose="020B0609020204030204" pitchFamily="49" charset="0"/>
              </a:rPr>
              <a:t>contentUrl</a:t>
            </a:r>
            <a:r>
              <a:rPr lang="en-US" dirty="0">
                <a:solidFill>
                  <a:srgbClr val="505050"/>
                </a:solidFill>
                <a:latin typeface="Segoe UI Semilight"/>
              </a:rPr>
              <a:t> for the tab</a:t>
            </a:r>
          </a:p>
          <a:p>
            <a:pPr defTabSz="685800"/>
            <a:endParaRPr lang="en-US" dirty="0">
              <a:solidFill>
                <a:srgbClr val="505050"/>
              </a:solidFill>
              <a:latin typeface="Segoe UI Semilight"/>
            </a:endParaRPr>
          </a:p>
          <a:p>
            <a:pPr defTabSz="685800"/>
            <a:r>
              <a:rPr lang="en-US" dirty="0">
                <a:solidFill>
                  <a:srgbClr val="505050"/>
                </a:solidFill>
                <a:latin typeface="Segoe UI Semilight"/>
              </a:rPr>
              <a:t>Calls </a:t>
            </a:r>
            <a:r>
              <a:rPr lang="en-US" dirty="0" err="1">
                <a:solidFill>
                  <a:srgbClr val="505050"/>
                </a:solidFill>
                <a:latin typeface="Consolas" panose="020B0609020204030204" pitchFamily="49" charset="0"/>
                <a:cs typeface="Courier New" panose="02070309020205020404" pitchFamily="49" charset="0"/>
              </a:rPr>
              <a:t>setSettings</a:t>
            </a:r>
            <a:r>
              <a:rPr lang="en-US" dirty="0">
                <a:solidFill>
                  <a:srgbClr val="505050"/>
                </a:solidFill>
                <a:latin typeface="Segoe UI Semilight"/>
              </a:rPr>
              <a:t> to save tab configuration</a:t>
            </a:r>
          </a:p>
          <a:p>
            <a:pPr defTabSz="685800"/>
            <a:endParaRPr lang="en-US" dirty="0">
              <a:solidFill>
                <a:srgbClr val="505050"/>
              </a:solidFill>
              <a:latin typeface="Segoe UI Semilight"/>
            </a:endParaRPr>
          </a:p>
          <a:p>
            <a:pPr defTabSz="685800"/>
            <a:r>
              <a:rPr lang="en-US" dirty="0">
                <a:solidFill>
                  <a:srgbClr val="505050"/>
                </a:solidFill>
                <a:latin typeface="Segoe UI Semilight"/>
              </a:rPr>
              <a:t>Must call </a:t>
            </a:r>
            <a:r>
              <a:rPr lang="en-US" dirty="0" err="1">
                <a:solidFill>
                  <a:srgbClr val="505050"/>
                </a:solidFill>
                <a:latin typeface="Consolas" panose="020B0609020204030204" pitchFamily="49" charset="0"/>
                <a:cs typeface="Courier New" panose="02070309020205020404" pitchFamily="49" charset="0"/>
              </a:rPr>
              <a:t>setValidityState</a:t>
            </a:r>
            <a:r>
              <a:rPr lang="en-US" dirty="0">
                <a:solidFill>
                  <a:srgbClr val="505050"/>
                </a:solidFill>
                <a:latin typeface="Segoe UI Semilight"/>
              </a:rPr>
              <a:t> to enable the save button and </a:t>
            </a:r>
            <a:r>
              <a:rPr lang="en-US" dirty="0" err="1">
                <a:solidFill>
                  <a:srgbClr val="505050"/>
                </a:solidFill>
                <a:latin typeface="Consolas" panose="020B0609020204030204" pitchFamily="49" charset="0"/>
                <a:cs typeface="Courier New" panose="02070309020205020404" pitchFamily="49" charset="0"/>
              </a:rPr>
              <a:t>notifySuccess</a:t>
            </a:r>
            <a:r>
              <a:rPr lang="en-US" dirty="0">
                <a:solidFill>
                  <a:srgbClr val="505050"/>
                </a:solidFill>
                <a:latin typeface="Consolas" panose="020B0609020204030204" pitchFamily="49" charset="0"/>
                <a:cs typeface="Courier New" panose="02070309020205020404" pitchFamily="49" charset="0"/>
              </a:rPr>
              <a:t> </a:t>
            </a:r>
            <a:r>
              <a:rPr lang="en-US" dirty="0">
                <a:solidFill>
                  <a:srgbClr val="505050"/>
                </a:solidFill>
                <a:latin typeface="Segoe UI Semilight"/>
                <a:cs typeface="Courier New" panose="02070309020205020404" pitchFamily="49" charset="0"/>
              </a:rPr>
              <a:t>when saved</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17865" y="2657225"/>
            <a:ext cx="4179323" cy="2677656"/>
          </a:xfrm>
          <a:prstGeom prst="rect">
            <a:avLst/>
          </a:prstGeom>
          <a:solidFill>
            <a:schemeClr val="bg1"/>
          </a:solidFill>
          <a:ln>
            <a:solidFill>
              <a:srgbClr val="ACC1D9"/>
            </a:solidFill>
          </a:ln>
        </p:spPr>
        <p:txBody>
          <a:bodyPr wrap="square" rtlCol="0">
            <a:spAutoFit/>
          </a:bodyPr>
          <a:lstStyle/>
          <a:p>
            <a:pPr defTabSz="685800"/>
            <a:r>
              <a:rPr lang="en-US" sz="1050" dirty="0" err="1">
                <a:solidFill>
                  <a:srgbClr val="505050"/>
                </a:solidFill>
                <a:latin typeface="Consolas" charset="0"/>
                <a:ea typeface="Consolas" charset="0"/>
                <a:cs typeface="Consolas" charset="0"/>
              </a:rPr>
              <a:t>microsoftTeams.initialize</a:t>
            </a:r>
            <a:r>
              <a:rPr lang="en-US" sz="1050" dirty="0">
                <a:solidFill>
                  <a:srgbClr val="505050"/>
                </a:solidFill>
                <a:latin typeface="Consolas" charset="0"/>
                <a:ea typeface="Consolas" charset="0"/>
                <a:cs typeface="Consolas" charset="0"/>
              </a:rPr>
              <a:t>();</a:t>
            </a:r>
          </a:p>
          <a:p>
            <a:pPr defTabSz="685800"/>
            <a:r>
              <a:rPr lang="en-US" sz="1050" dirty="0" err="1">
                <a:solidFill>
                  <a:srgbClr val="505050"/>
                </a:solidFill>
                <a:latin typeface="Consolas" charset="0"/>
                <a:ea typeface="Consolas" charset="0"/>
                <a:cs typeface="Consolas" charset="0"/>
              </a:rPr>
              <a:t>microsoftTeams.settings.registerOnSaveHandler</a:t>
            </a:r>
            <a:r>
              <a:rPr lang="en-US" sz="1050" dirty="0">
                <a:solidFill>
                  <a:srgbClr val="505050"/>
                </a:solidFill>
                <a:latin typeface="Consolas" charset="0"/>
                <a:ea typeface="Consolas" charset="0"/>
                <a:cs typeface="Consolas" charset="0"/>
              </a:rPr>
              <a:t>(function(</a:t>
            </a:r>
            <a:r>
              <a:rPr lang="en-US" sz="1050" dirty="0" err="1">
                <a:solidFill>
                  <a:srgbClr val="505050"/>
                </a:solidFill>
                <a:latin typeface="Consolas" charset="0"/>
                <a:ea typeface="Consolas" charset="0"/>
                <a:cs typeface="Consolas" charset="0"/>
              </a:rPr>
              <a:t>saveEvent</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microsoftTeams.settings.setSettings</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entityId</a:t>
            </a:r>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someid</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contentUrl</a:t>
            </a:r>
            <a:r>
              <a:rPr lang="en-US" sz="1050" dirty="0">
                <a:solidFill>
                  <a:srgbClr val="505050"/>
                </a:solidFill>
                <a:latin typeface="Consolas" charset="0"/>
                <a:ea typeface="Consolas" charset="0"/>
                <a:cs typeface="Consolas" charset="0"/>
              </a:rPr>
              <a:t>: "https://</a:t>
            </a:r>
            <a:r>
              <a:rPr lang="en-US" sz="1050" dirty="0" err="1">
                <a:solidFill>
                  <a:srgbClr val="505050"/>
                </a:solidFill>
                <a:latin typeface="Consolas" charset="0"/>
                <a:ea typeface="Consolas" charset="0"/>
                <a:cs typeface="Consolas" charset="0"/>
              </a:rPr>
              <a:t>somedomain</a:t>
            </a:r>
            <a:r>
              <a:rPr lang="en-US" sz="1050" dirty="0">
                <a:solidFill>
                  <a:srgbClr val="505050"/>
                </a:solidFill>
                <a:latin typeface="Consolas" charset="0"/>
                <a:ea typeface="Consolas" charset="0"/>
                <a:cs typeface="Consolas" charset="0"/>
              </a:rPr>
              <a:t>/</a:t>
            </a:r>
            <a:r>
              <a:rPr lang="en-US" sz="1050" dirty="0" err="1">
                <a:solidFill>
                  <a:srgbClr val="505050"/>
                </a:solidFill>
                <a:latin typeface="Consolas" charset="0"/>
                <a:ea typeface="Consolas" charset="0"/>
                <a:cs typeface="Consolas" charset="0"/>
              </a:rPr>
              <a:t>tab.html</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suggestedDisplayName</a:t>
            </a:r>
            <a:r>
              <a:rPr lang="en-US" sz="1050" dirty="0">
                <a:solidFill>
                  <a:srgbClr val="505050"/>
                </a:solidFill>
                <a:latin typeface="Consolas" charset="0"/>
                <a:ea typeface="Consolas" charset="0"/>
                <a:cs typeface="Consolas" charset="0"/>
              </a:rPr>
              <a:t>: "Tab Title",</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websiteUrl</a:t>
            </a:r>
            <a:r>
              <a:rPr lang="en-US" sz="1050" dirty="0">
                <a:solidFill>
                  <a:srgbClr val="505050"/>
                </a:solidFill>
                <a:latin typeface="Consolas" charset="0"/>
                <a:ea typeface="Consolas" charset="0"/>
                <a:cs typeface="Consolas" charset="0"/>
              </a:rPr>
              <a:t>: "https://</a:t>
            </a:r>
            <a:r>
              <a:rPr lang="en-US" sz="1050" dirty="0" err="1">
                <a:solidFill>
                  <a:srgbClr val="505050"/>
                </a:solidFill>
                <a:latin typeface="Consolas" charset="0"/>
                <a:ea typeface="Consolas" charset="0"/>
                <a:cs typeface="Consolas" charset="0"/>
              </a:rPr>
              <a:t>somedomain</a:t>
            </a:r>
            <a:r>
              <a:rPr lang="en-US" sz="1050" dirty="0">
                <a:solidFill>
                  <a:srgbClr val="505050"/>
                </a:solidFill>
                <a:latin typeface="Consolas" charset="0"/>
                <a:ea typeface="Consolas" charset="0"/>
                <a:cs typeface="Consolas" charset="0"/>
              </a:rPr>
              <a:t>/</a:t>
            </a:r>
            <a:r>
              <a:rPr lang="en-US" sz="1050" dirty="0" err="1">
                <a:solidFill>
                  <a:srgbClr val="505050"/>
                </a:solidFill>
                <a:latin typeface="Consolas" charset="0"/>
                <a:ea typeface="Consolas" charset="0"/>
                <a:cs typeface="Consolas" charset="0"/>
              </a:rPr>
              <a:t>info.html</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removeUrl</a:t>
            </a:r>
            <a:r>
              <a:rPr lang="en-US" sz="1050" dirty="0">
                <a:solidFill>
                  <a:srgbClr val="505050"/>
                </a:solidFill>
                <a:latin typeface="Consolas" charset="0"/>
                <a:ea typeface="Consolas" charset="0"/>
                <a:cs typeface="Consolas" charset="0"/>
              </a:rPr>
              <a:t>: "https://</a:t>
            </a:r>
            <a:r>
              <a:rPr lang="en-US" sz="1050" dirty="0" err="1">
                <a:solidFill>
                  <a:srgbClr val="505050"/>
                </a:solidFill>
                <a:latin typeface="Consolas" charset="0"/>
                <a:ea typeface="Consolas" charset="0"/>
                <a:cs typeface="Consolas" charset="0"/>
              </a:rPr>
              <a:t>somedomain</a:t>
            </a:r>
            <a:r>
              <a:rPr lang="en-US" sz="1050" dirty="0">
                <a:solidFill>
                  <a:srgbClr val="505050"/>
                </a:solidFill>
                <a:latin typeface="Consolas" charset="0"/>
                <a:ea typeface="Consolas" charset="0"/>
                <a:cs typeface="Consolas" charset="0"/>
              </a:rPr>
              <a:t>/</a:t>
            </a:r>
            <a:r>
              <a:rPr lang="en-US" sz="1050" dirty="0" err="1">
                <a:solidFill>
                  <a:srgbClr val="505050"/>
                </a:solidFill>
                <a:latin typeface="Consolas" charset="0"/>
                <a:ea typeface="Consolas" charset="0"/>
                <a:cs typeface="Consolas" charset="0"/>
              </a:rPr>
              <a:t>tabremove.html</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    });</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saveEvent.notifySuccess</a:t>
            </a:r>
            <a:r>
              <a:rPr lang="en-US" sz="1050" dirty="0">
                <a:solidFill>
                  <a:srgbClr val="505050"/>
                </a:solidFill>
                <a:latin typeface="Consolas" charset="0"/>
                <a:ea typeface="Consolas" charset="0"/>
                <a:cs typeface="Consolas" charset="0"/>
              </a:rPr>
              <a:t>();</a:t>
            </a:r>
          </a:p>
          <a:p>
            <a:pPr defTabSz="685800"/>
            <a:r>
              <a:rPr lang="en-US" sz="1050" dirty="0">
                <a:solidFill>
                  <a:srgbClr val="505050"/>
                </a:solidFill>
                <a:latin typeface="Consolas" charset="0"/>
                <a:ea typeface="Consolas" charset="0"/>
                <a:cs typeface="Consolas" charset="0"/>
              </a:rPr>
              <a:t>});</a:t>
            </a:r>
          </a:p>
          <a:p>
            <a:pPr defTabSz="685800"/>
            <a:endParaRPr lang="en-US" sz="1050" dirty="0">
              <a:solidFill>
                <a:srgbClr val="505050"/>
              </a:solidFill>
              <a:latin typeface="Consolas" charset="0"/>
              <a:ea typeface="Consolas" charset="0"/>
              <a:cs typeface="Consolas" charset="0"/>
            </a:endParaRPr>
          </a:p>
          <a:p>
            <a:pPr defTabSz="685800"/>
            <a:r>
              <a:rPr lang="en-US" sz="1050" dirty="0">
                <a:solidFill>
                  <a:srgbClr val="505050"/>
                </a:solidFill>
                <a:latin typeface="Consolas" charset="0"/>
                <a:ea typeface="Consolas" charset="0"/>
                <a:cs typeface="Consolas" charset="0"/>
              </a:rPr>
              <a:t>function </a:t>
            </a:r>
            <a:r>
              <a:rPr lang="en-US" sz="1050" dirty="0" err="1">
                <a:solidFill>
                  <a:srgbClr val="505050"/>
                </a:solidFill>
                <a:latin typeface="Consolas" charset="0"/>
                <a:ea typeface="Consolas" charset="0"/>
                <a:cs typeface="Consolas" charset="0"/>
              </a:rPr>
              <a:t>onSaveClick</a:t>
            </a:r>
            <a:r>
              <a:rPr lang="en-US" sz="1050" dirty="0">
                <a:solidFill>
                  <a:srgbClr val="505050"/>
                </a:solidFill>
                <a:latin typeface="Consolas" charset="0"/>
                <a:ea typeface="Consolas" charset="0"/>
                <a:cs typeface="Consolas" charset="0"/>
              </a:rPr>
              <a:t>() {   </a:t>
            </a:r>
          </a:p>
          <a:p>
            <a:pPr defTabSz="685800"/>
            <a:r>
              <a:rPr lang="en-US" sz="1050" dirty="0">
                <a:solidFill>
                  <a:srgbClr val="505050"/>
                </a:solidFill>
                <a:latin typeface="Consolas" charset="0"/>
                <a:ea typeface="Consolas" charset="0"/>
                <a:cs typeface="Consolas" charset="0"/>
              </a:rPr>
              <a:t>    </a:t>
            </a:r>
            <a:r>
              <a:rPr lang="en-US" sz="1050" dirty="0" err="1">
                <a:solidFill>
                  <a:srgbClr val="505050"/>
                </a:solidFill>
                <a:latin typeface="Consolas" charset="0"/>
                <a:ea typeface="Consolas" charset="0"/>
                <a:cs typeface="Consolas" charset="0"/>
              </a:rPr>
              <a:t>microsoftTeams.settings.setValidityState</a:t>
            </a:r>
            <a:r>
              <a:rPr lang="en-US" sz="1050" dirty="0">
                <a:solidFill>
                  <a:srgbClr val="505050"/>
                </a:solidFill>
                <a:latin typeface="Consolas" charset="0"/>
                <a:ea typeface="Consolas" charset="0"/>
                <a:cs typeface="Consolas" charset="0"/>
              </a:rPr>
              <a:t>(true);</a:t>
            </a:r>
          </a:p>
          <a:p>
            <a:pPr defTabSz="685800"/>
            <a:r>
              <a:rPr lang="en-US" sz="1050" dirty="0">
                <a:solidFill>
                  <a:srgbClr val="505050"/>
                </a:solidFill>
                <a:latin typeface="Consolas" charset="0"/>
                <a:ea typeface="Consolas" charset="0"/>
                <a:cs typeface="Consolas" charset="0"/>
              </a:rPr>
              <a:t>}</a:t>
            </a:r>
          </a:p>
        </p:txBody>
      </p:sp>
    </p:spTree>
    <p:extLst>
      <p:ext uri="{BB962C8B-B14F-4D97-AF65-F5344CB8AC3E}">
        <p14:creationId xmlns:p14="http://schemas.microsoft.com/office/powerpoint/2010/main" val="10068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Context information</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956" y="2469724"/>
            <a:ext cx="4969137" cy="2710233"/>
          </a:xfrm>
          <a:prstGeom prst="rect">
            <a:avLst/>
          </a:prstGeom>
          <a:noFill/>
        </p:spPr>
        <p:txBody>
          <a:bodyPr wrap="square" lIns="134464" tIns="107571" rIns="134464" bIns="107571" rtlCol="0">
            <a:spAutoFit/>
          </a:bodyPr>
          <a:lstStyle/>
          <a:p>
            <a:pPr defTabSz="685800"/>
            <a:r>
              <a:rPr lang="en-US" b="1" dirty="0" err="1">
                <a:solidFill>
                  <a:srgbClr val="505050"/>
                </a:solidFill>
                <a:latin typeface="Consolas" panose="020B0609020204030204" pitchFamily="49" charset="0"/>
                <a:cs typeface="Courier New" panose="02070309020205020404" pitchFamily="49" charset="0"/>
              </a:rPr>
              <a:t>getContext</a:t>
            </a:r>
            <a:r>
              <a:rPr lang="en-US" dirty="0">
                <a:solidFill>
                  <a:srgbClr val="505050"/>
                </a:solidFill>
                <a:latin typeface="Segoe UI Semilight"/>
              </a:rPr>
              <a:t> returns team/channel context:</a:t>
            </a:r>
          </a:p>
          <a:p>
            <a:pPr marL="257175" indent="-257175" defTabSz="685800">
              <a:buFont typeface="Arial" panose="020B0604020202020204" pitchFamily="34" charset="0"/>
              <a:buChar char="•"/>
            </a:pPr>
            <a:r>
              <a:rPr lang="en-US" b="1" dirty="0" err="1">
                <a:solidFill>
                  <a:srgbClr val="505050"/>
                </a:solidFill>
                <a:latin typeface="Segoe UI Semilight"/>
              </a:rPr>
              <a:t>tid</a:t>
            </a:r>
            <a:r>
              <a:rPr lang="en-US" dirty="0">
                <a:solidFill>
                  <a:srgbClr val="505050"/>
                </a:solidFill>
                <a:latin typeface="Segoe UI Semilight"/>
              </a:rPr>
              <a:t> – id of tenant</a:t>
            </a:r>
          </a:p>
          <a:p>
            <a:pPr marL="257175" indent="-257175" defTabSz="685800">
              <a:buFont typeface="Arial" panose="020B0604020202020204" pitchFamily="34" charset="0"/>
              <a:buChar char="•"/>
            </a:pPr>
            <a:r>
              <a:rPr lang="en-US" b="1" dirty="0" err="1">
                <a:solidFill>
                  <a:srgbClr val="505050"/>
                </a:solidFill>
                <a:latin typeface="Segoe UI Semilight"/>
              </a:rPr>
              <a:t>groupId</a:t>
            </a:r>
            <a:r>
              <a:rPr lang="en-US" dirty="0">
                <a:solidFill>
                  <a:srgbClr val="505050"/>
                </a:solidFill>
                <a:latin typeface="Segoe UI Semilight"/>
              </a:rPr>
              <a:t> – id of the O365 group</a:t>
            </a:r>
          </a:p>
          <a:p>
            <a:pPr marL="257175" indent="-257175" defTabSz="685800">
              <a:buFont typeface="Arial" panose="020B0604020202020204" pitchFamily="34" charset="0"/>
              <a:buChar char="•"/>
            </a:pPr>
            <a:r>
              <a:rPr lang="en-US" b="1" dirty="0" err="1">
                <a:solidFill>
                  <a:srgbClr val="505050"/>
                </a:solidFill>
                <a:latin typeface="Segoe UI Semilight"/>
              </a:rPr>
              <a:t>teamId</a:t>
            </a:r>
            <a:r>
              <a:rPr lang="en-US" dirty="0">
                <a:solidFill>
                  <a:srgbClr val="505050"/>
                </a:solidFill>
                <a:latin typeface="Segoe UI Semilight"/>
              </a:rPr>
              <a:t> – id of the team</a:t>
            </a:r>
          </a:p>
          <a:p>
            <a:pPr marL="257175" indent="-257175" defTabSz="685800">
              <a:buFont typeface="Arial" panose="020B0604020202020204" pitchFamily="34" charset="0"/>
              <a:buChar char="•"/>
            </a:pPr>
            <a:r>
              <a:rPr lang="en-US" b="1" dirty="0" err="1">
                <a:solidFill>
                  <a:srgbClr val="505050"/>
                </a:solidFill>
                <a:latin typeface="Segoe UI Semilight"/>
              </a:rPr>
              <a:t>channelId</a:t>
            </a:r>
            <a:r>
              <a:rPr lang="en-US" dirty="0">
                <a:solidFill>
                  <a:srgbClr val="505050"/>
                </a:solidFill>
                <a:latin typeface="Segoe UI Semilight"/>
              </a:rPr>
              <a:t> – id of the channel</a:t>
            </a:r>
          </a:p>
          <a:p>
            <a:pPr marL="257175" indent="-257175" defTabSz="685800">
              <a:buFont typeface="Arial" panose="020B0604020202020204" pitchFamily="34" charset="0"/>
              <a:buChar char="•"/>
            </a:pPr>
            <a:r>
              <a:rPr lang="en-US" b="1" dirty="0" err="1">
                <a:solidFill>
                  <a:srgbClr val="505050"/>
                </a:solidFill>
                <a:latin typeface="Segoe UI Semilight"/>
              </a:rPr>
              <a:t>entityId</a:t>
            </a:r>
            <a:r>
              <a:rPr lang="en-US" dirty="0">
                <a:solidFill>
                  <a:srgbClr val="505050"/>
                </a:solidFill>
                <a:latin typeface="Segoe UI Semilight"/>
              </a:rPr>
              <a:t> – id of the entity</a:t>
            </a:r>
          </a:p>
          <a:p>
            <a:pPr marL="257175" indent="-257175" defTabSz="685800">
              <a:buFont typeface="Arial" panose="020B0604020202020204" pitchFamily="34" charset="0"/>
              <a:buChar char="•"/>
            </a:pPr>
            <a:r>
              <a:rPr lang="en-US" b="1" dirty="0">
                <a:solidFill>
                  <a:srgbClr val="505050"/>
                </a:solidFill>
                <a:latin typeface="Segoe UI Semilight"/>
              </a:rPr>
              <a:t>theme</a:t>
            </a:r>
            <a:r>
              <a:rPr lang="en-US" dirty="0">
                <a:solidFill>
                  <a:srgbClr val="505050"/>
                </a:solidFill>
                <a:latin typeface="Segoe UI Semilight"/>
              </a:rPr>
              <a:t> – theme of the teams client</a:t>
            </a:r>
          </a:p>
          <a:p>
            <a:pPr marL="257175" indent="-257175" defTabSz="685800">
              <a:buFont typeface="Arial" panose="020B0604020202020204" pitchFamily="34" charset="0"/>
              <a:buChar char="•"/>
            </a:pPr>
            <a:r>
              <a:rPr lang="en-US" b="1" dirty="0">
                <a:solidFill>
                  <a:srgbClr val="505050"/>
                </a:solidFill>
                <a:latin typeface="Segoe UI Semilight"/>
              </a:rPr>
              <a:t>locale</a:t>
            </a:r>
            <a:r>
              <a:rPr lang="en-US" dirty="0">
                <a:solidFill>
                  <a:srgbClr val="505050"/>
                </a:solidFill>
                <a:latin typeface="Segoe UI Semilight"/>
              </a:rPr>
              <a:t> – the locale of the client</a:t>
            </a:r>
          </a:p>
          <a:p>
            <a:pPr marL="257175" indent="-257175" defTabSz="685800">
              <a:buFont typeface="Arial" panose="020B0604020202020204" pitchFamily="34" charset="0"/>
              <a:buChar char="•"/>
            </a:pPr>
            <a:r>
              <a:rPr lang="en-US" b="1" dirty="0" err="1">
                <a:solidFill>
                  <a:srgbClr val="505050"/>
                </a:solidFill>
                <a:latin typeface="Segoe UI Semilight"/>
              </a:rPr>
              <a:t>upn</a:t>
            </a:r>
            <a:r>
              <a:rPr lang="en-US" dirty="0">
                <a:solidFill>
                  <a:srgbClr val="505050"/>
                </a:solidFill>
                <a:latin typeface="Segoe UI Semilight"/>
              </a:rPr>
              <a:t> – UPN of the user</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21969" y="3228549"/>
            <a:ext cx="4756715" cy="715581"/>
          </a:xfrm>
          <a:prstGeom prst="rect">
            <a:avLst/>
          </a:prstGeom>
          <a:solidFill>
            <a:schemeClr val="bg1"/>
          </a:solidFill>
          <a:ln>
            <a:solidFill>
              <a:srgbClr val="ACC1D9"/>
            </a:solidFill>
          </a:ln>
        </p:spPr>
        <p:txBody>
          <a:bodyPr wrap="square" rtlCol="0">
            <a:spAutoFit/>
          </a:bodyPr>
          <a:lstStyle/>
          <a:p>
            <a:pPr defTabSz="685800"/>
            <a:r>
              <a:rPr lang="en-US" sz="1350" dirty="0" err="1">
                <a:solidFill>
                  <a:srgbClr val="505050"/>
                </a:solidFill>
                <a:latin typeface="Consolas" charset="0"/>
                <a:ea typeface="Consolas" charset="0"/>
                <a:cs typeface="Consolas" charset="0"/>
              </a:rPr>
              <a:t>microsoftTeams.getContext</a:t>
            </a:r>
            <a:r>
              <a:rPr lang="en-US" sz="1350" dirty="0">
                <a:solidFill>
                  <a:srgbClr val="505050"/>
                </a:solidFill>
                <a:latin typeface="Consolas" charset="0"/>
                <a:ea typeface="Consolas" charset="0"/>
                <a:cs typeface="Consolas" charset="0"/>
              </a:rPr>
              <a:t>(function (context) {    </a:t>
            </a:r>
          </a:p>
          <a:p>
            <a:pPr defTabSz="685800"/>
            <a:r>
              <a:rPr lang="en-US" sz="1350" dirty="0">
                <a:solidFill>
                  <a:srgbClr val="505050"/>
                </a:solidFill>
                <a:latin typeface="Consolas" charset="0"/>
                <a:ea typeface="Consolas" charset="0"/>
                <a:cs typeface="Consolas" charset="0"/>
              </a:rPr>
              <a:t>    // context contains all context info</a:t>
            </a:r>
          </a:p>
          <a:p>
            <a:pPr defTabSz="685800"/>
            <a:r>
              <a:rPr lang="en-US" sz="1350" dirty="0">
                <a:solidFill>
                  <a:srgbClr val="505050"/>
                </a:solidFill>
                <a:latin typeface="Consolas" charset="0"/>
                <a:ea typeface="Consolas" charset="0"/>
                <a:cs typeface="Consolas" charset="0"/>
              </a:rPr>
              <a:t>});</a:t>
            </a:r>
          </a:p>
        </p:txBody>
      </p:sp>
    </p:spTree>
    <p:extLst>
      <p:ext uri="{BB962C8B-B14F-4D97-AF65-F5344CB8AC3E}">
        <p14:creationId xmlns:p14="http://schemas.microsoft.com/office/powerpoint/2010/main" val="3949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Deep linking to Entities</a:t>
            </a:r>
          </a:p>
        </p:txBody>
      </p:sp>
      <p:sp>
        <p:nvSpPr>
          <p:cNvPr id="3" name="TextBox 2">
            <a:extLst>
              <a:ext uri="{FF2B5EF4-FFF2-40B4-BE49-F238E27FC236}">
                <a16:creationId xmlns:a16="http://schemas.microsoft.com/office/drawing/2014/main" id="{6844152C-C75C-4B26-9F3B-276AA67392E5}"/>
              </a:ext>
            </a:extLst>
          </p:cNvPr>
          <p:cNvSpPr txBox="1"/>
          <p:nvPr/>
        </p:nvSpPr>
        <p:spPr>
          <a:xfrm>
            <a:off x="260917" y="2469725"/>
            <a:ext cx="5233961" cy="2941066"/>
          </a:xfrm>
          <a:prstGeom prst="rect">
            <a:avLst/>
          </a:prstGeom>
          <a:noFill/>
        </p:spPr>
        <p:txBody>
          <a:bodyPr wrap="square" lIns="134464" tIns="107571" rIns="134464" bIns="107571" rtlCol="0">
            <a:spAutoFit/>
          </a:bodyPr>
          <a:lstStyle/>
          <a:p>
            <a:pPr defTabSz="685800"/>
            <a:r>
              <a:rPr lang="en-US" sz="2100" dirty="0">
                <a:solidFill>
                  <a:srgbClr val="505050"/>
                </a:solidFill>
                <a:latin typeface="Segoe UI Semilight"/>
              </a:rPr>
              <a:t>Share a Link from your Tab</a:t>
            </a:r>
          </a:p>
          <a:p>
            <a:pPr defTabSz="685800"/>
            <a:r>
              <a:rPr lang="en-US" sz="1500" dirty="0">
                <a:solidFill>
                  <a:srgbClr val="505050"/>
                </a:solidFill>
                <a:latin typeface="Segoe UI Semilight"/>
              </a:rPr>
              <a:t>Trigger the creation of a deep link to a specific Entity for a user to copy / paste into a conversation.</a:t>
            </a:r>
          </a:p>
          <a:p>
            <a:pPr defTabSz="685800"/>
            <a:endParaRPr lang="en-US" sz="1500" dirty="0">
              <a:solidFill>
                <a:srgbClr val="505050"/>
              </a:solidFill>
              <a:latin typeface="Segoe UI Semilight"/>
            </a:endParaRPr>
          </a:p>
          <a:p>
            <a:pPr defTabSz="685800"/>
            <a:r>
              <a:rPr lang="en-US" sz="1500" dirty="0">
                <a:solidFill>
                  <a:srgbClr val="505050"/>
                </a:solidFill>
                <a:latin typeface="Segoe UI Semilight"/>
              </a:rPr>
              <a:t>Resultant link may be clicked on by any user to launch the tab and navigate directly to that Entity.</a:t>
            </a:r>
          </a:p>
          <a:p>
            <a:pPr defTabSz="685800"/>
            <a:endParaRPr lang="en-US" sz="1500" dirty="0">
              <a:solidFill>
                <a:srgbClr val="505050"/>
              </a:solidFill>
              <a:latin typeface="Segoe UI Semilight"/>
            </a:endParaRPr>
          </a:p>
          <a:p>
            <a:pPr defTabSz="685800"/>
            <a:r>
              <a:rPr lang="en-US" sz="2100" dirty="0">
                <a:solidFill>
                  <a:srgbClr val="505050"/>
                </a:solidFill>
                <a:latin typeface="Segoe UI Semilight"/>
              </a:rPr>
              <a:t>Generate your own Deep Link</a:t>
            </a:r>
          </a:p>
          <a:p>
            <a:pPr defTabSz="685800"/>
            <a:r>
              <a:rPr lang="en-US" sz="1500" dirty="0">
                <a:solidFill>
                  <a:srgbClr val="505050"/>
                </a:solidFill>
                <a:latin typeface="Segoe UI Semilight"/>
              </a:rPr>
              <a:t>Programmatically create your own link, for use via bot or other code flows.</a:t>
            </a:r>
          </a:p>
          <a:p>
            <a:pPr defTabSz="685800"/>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91917" y="2631685"/>
            <a:ext cx="3311236" cy="784830"/>
          </a:xfrm>
          <a:prstGeom prst="rect">
            <a:avLst/>
          </a:prstGeom>
          <a:solidFill>
            <a:schemeClr val="bg1"/>
          </a:solidFill>
          <a:ln>
            <a:solidFill>
              <a:srgbClr val="ACC1D9"/>
            </a:solidFill>
          </a:ln>
        </p:spPr>
        <p:txBody>
          <a:bodyPr wrap="square" rtlCol="0">
            <a:spAutoFit/>
          </a:bodyPr>
          <a:lstStyle/>
          <a:p>
            <a:pPr defTabSz="685800"/>
            <a:r>
              <a:rPr lang="en-US" sz="900" dirty="0" err="1">
                <a:solidFill>
                  <a:srgbClr val="505050"/>
                </a:solidFill>
                <a:latin typeface="Consolas" charset="0"/>
                <a:ea typeface="Consolas" charset="0"/>
                <a:cs typeface="Consolas" charset="0"/>
              </a:rPr>
              <a:t>microsoftTeams.shareDeepLink</a:t>
            </a:r>
            <a:r>
              <a:rPr lang="en-US" sz="900" dirty="0">
                <a:solidFill>
                  <a:srgbClr val="505050"/>
                </a:solidFill>
                <a:latin typeface="Consolas" charset="0"/>
                <a:ea typeface="Consolas" charset="0"/>
                <a:cs typeface="Consolas" charset="0"/>
              </a:rPr>
              <a:t>({ </a:t>
            </a:r>
          </a:p>
          <a:p>
            <a:pPr defTabSz="685800"/>
            <a:r>
              <a:rPr lang="en-US" sz="900" dirty="0">
                <a:solidFill>
                  <a:srgbClr val="505050"/>
                </a:solidFill>
                <a:latin typeface="Consolas" charset="0"/>
                <a:ea typeface="Consolas" charset="0"/>
                <a:cs typeface="Consolas" charset="0"/>
              </a:rPr>
              <a:t>    </a:t>
            </a:r>
            <a:r>
              <a:rPr lang="en-US" sz="900" dirty="0" err="1">
                <a:solidFill>
                  <a:srgbClr val="505050"/>
                </a:solidFill>
                <a:latin typeface="Consolas" charset="0"/>
                <a:ea typeface="Consolas" charset="0"/>
                <a:cs typeface="Consolas" charset="0"/>
              </a:rPr>
              <a:t>subEntityId</a:t>
            </a:r>
            <a:r>
              <a:rPr lang="en-US" sz="900" dirty="0">
                <a:solidFill>
                  <a:srgbClr val="505050"/>
                </a:solidFill>
                <a:latin typeface="Consolas" charset="0"/>
                <a:ea typeface="Consolas" charset="0"/>
                <a:cs typeface="Consolas" charset="0"/>
              </a:rPr>
              <a:t>: &lt;</a:t>
            </a:r>
            <a:r>
              <a:rPr lang="en-US" sz="900" dirty="0" err="1">
                <a:solidFill>
                  <a:srgbClr val="505050"/>
                </a:solidFill>
                <a:latin typeface="Consolas" charset="0"/>
                <a:ea typeface="Consolas" charset="0"/>
                <a:cs typeface="Consolas" charset="0"/>
              </a:rPr>
              <a:t>subEntityId</a:t>
            </a:r>
            <a:r>
              <a:rPr lang="en-US" sz="900" dirty="0">
                <a:solidFill>
                  <a:srgbClr val="505050"/>
                </a:solidFill>
                <a:latin typeface="Consolas" charset="0"/>
                <a:ea typeface="Consolas" charset="0"/>
                <a:cs typeface="Consolas" charset="0"/>
              </a:rPr>
              <a:t>&gt;, </a:t>
            </a:r>
          </a:p>
          <a:p>
            <a:pPr defTabSz="685800"/>
            <a:r>
              <a:rPr lang="en-US" sz="900" dirty="0">
                <a:solidFill>
                  <a:srgbClr val="505050"/>
                </a:solidFill>
                <a:latin typeface="Consolas" charset="0"/>
                <a:ea typeface="Consolas" charset="0"/>
                <a:cs typeface="Consolas" charset="0"/>
              </a:rPr>
              <a:t>    </a:t>
            </a:r>
            <a:r>
              <a:rPr lang="en-US" sz="900" dirty="0" err="1">
                <a:solidFill>
                  <a:srgbClr val="505050"/>
                </a:solidFill>
                <a:latin typeface="Consolas" charset="0"/>
                <a:ea typeface="Consolas" charset="0"/>
                <a:cs typeface="Consolas" charset="0"/>
              </a:rPr>
              <a:t>subEntityLabel</a:t>
            </a:r>
            <a:r>
              <a:rPr lang="en-US" sz="900" dirty="0">
                <a:solidFill>
                  <a:srgbClr val="505050"/>
                </a:solidFill>
                <a:latin typeface="Consolas" charset="0"/>
                <a:ea typeface="Consolas" charset="0"/>
                <a:cs typeface="Consolas" charset="0"/>
              </a:rPr>
              <a:t>: &lt;</a:t>
            </a:r>
            <a:r>
              <a:rPr lang="en-US" sz="900" dirty="0" err="1">
                <a:solidFill>
                  <a:srgbClr val="505050"/>
                </a:solidFill>
                <a:latin typeface="Consolas" charset="0"/>
                <a:ea typeface="Consolas" charset="0"/>
                <a:cs typeface="Consolas" charset="0"/>
              </a:rPr>
              <a:t>subEntityLabel</a:t>
            </a:r>
            <a:r>
              <a:rPr lang="en-US" sz="900" dirty="0">
                <a:solidFill>
                  <a:srgbClr val="505050"/>
                </a:solidFill>
                <a:latin typeface="Consolas" charset="0"/>
                <a:ea typeface="Consolas" charset="0"/>
                <a:cs typeface="Consolas" charset="0"/>
              </a:rPr>
              <a:t>&gt;, </a:t>
            </a:r>
          </a:p>
          <a:p>
            <a:pPr defTabSz="685800"/>
            <a:r>
              <a:rPr lang="en-US" sz="900" dirty="0">
                <a:solidFill>
                  <a:srgbClr val="505050"/>
                </a:solidFill>
                <a:latin typeface="Consolas" charset="0"/>
                <a:ea typeface="Consolas" charset="0"/>
                <a:cs typeface="Consolas" charset="0"/>
              </a:rPr>
              <a:t>    </a:t>
            </a:r>
            <a:r>
              <a:rPr lang="en-US" sz="900" dirty="0" err="1">
                <a:solidFill>
                  <a:srgbClr val="505050"/>
                </a:solidFill>
                <a:latin typeface="Consolas" charset="0"/>
                <a:ea typeface="Consolas" charset="0"/>
                <a:cs typeface="Consolas" charset="0"/>
              </a:rPr>
              <a:t>subEntityWebUrl</a:t>
            </a:r>
            <a:r>
              <a:rPr lang="en-US" sz="900" dirty="0">
                <a:solidFill>
                  <a:srgbClr val="505050"/>
                </a:solidFill>
                <a:latin typeface="Consolas" charset="0"/>
                <a:ea typeface="Consolas" charset="0"/>
                <a:cs typeface="Consolas" charset="0"/>
              </a:rPr>
              <a:t>: &lt;</a:t>
            </a:r>
            <a:r>
              <a:rPr lang="en-US" sz="900" dirty="0" err="1">
                <a:solidFill>
                  <a:srgbClr val="505050"/>
                </a:solidFill>
                <a:latin typeface="Consolas" charset="0"/>
                <a:ea typeface="Consolas" charset="0"/>
                <a:cs typeface="Consolas" charset="0"/>
              </a:rPr>
              <a:t>subEntityWebUrl</a:t>
            </a:r>
            <a:r>
              <a:rPr lang="en-US" sz="900" dirty="0">
                <a:solidFill>
                  <a:srgbClr val="505050"/>
                </a:solidFill>
                <a:latin typeface="Consolas" charset="0"/>
                <a:ea typeface="Consolas" charset="0"/>
                <a:cs typeface="Consolas" charset="0"/>
              </a:rPr>
              <a:t>&gt; </a:t>
            </a:r>
          </a:p>
          <a:p>
            <a:pPr defTabSz="685800"/>
            <a:r>
              <a:rPr lang="en-US" sz="900" dirty="0">
                <a:solidFill>
                  <a:srgbClr val="505050"/>
                </a:solidFill>
                <a:latin typeface="Consolas" charset="0"/>
                <a:ea typeface="Consolas" charset="0"/>
                <a:cs typeface="Consolas" charset="0"/>
              </a:rPr>
              <a:t>})</a:t>
            </a:r>
          </a:p>
        </p:txBody>
      </p:sp>
      <p:sp>
        <p:nvSpPr>
          <p:cNvPr id="14" name="TextBox 13"/>
          <p:cNvSpPr txBox="1"/>
          <p:nvPr/>
        </p:nvSpPr>
        <p:spPr>
          <a:xfrm>
            <a:off x="5491917" y="4317142"/>
            <a:ext cx="3311236" cy="900246"/>
          </a:xfrm>
          <a:prstGeom prst="rect">
            <a:avLst/>
          </a:prstGeom>
          <a:solidFill>
            <a:schemeClr val="bg1"/>
          </a:solidFill>
          <a:ln>
            <a:solidFill>
              <a:srgbClr val="ACC1D9"/>
            </a:solidFill>
          </a:ln>
        </p:spPr>
        <p:txBody>
          <a:bodyPr wrap="square" rtlCol="0">
            <a:spAutoFit/>
          </a:bodyPr>
          <a:lstStyle/>
          <a:p>
            <a:pPr defTabSz="685800"/>
            <a:r>
              <a:rPr lang="en-US" sz="1050" dirty="0">
                <a:solidFill>
                  <a:srgbClr val="505050"/>
                </a:solidFill>
                <a:latin typeface="Consolas" charset="0"/>
                <a:ea typeface="Consolas" charset="0"/>
                <a:cs typeface="Consolas" charset="0"/>
              </a:rPr>
              <a:t>https://teams.microsoft.com/l/entity/</a:t>
            </a:r>
          </a:p>
          <a:p>
            <a:pPr defTabSz="685800"/>
            <a:r>
              <a:rPr lang="en-US" sz="1050" dirty="0">
                <a:solidFill>
                  <a:srgbClr val="505050"/>
                </a:solidFill>
                <a:latin typeface="Consolas" charset="0"/>
                <a:ea typeface="Consolas" charset="0"/>
                <a:cs typeface="Consolas" charset="0"/>
              </a:rPr>
              <a:t>&lt;appId&gt;/&lt;entityId&gt;</a:t>
            </a:r>
          </a:p>
          <a:p>
            <a:pPr defTabSz="685800"/>
            <a:r>
              <a:rPr lang="en-US" sz="1050" dirty="0">
                <a:solidFill>
                  <a:srgbClr val="505050"/>
                </a:solidFill>
                <a:latin typeface="Consolas" charset="0"/>
                <a:ea typeface="Consolas" charset="0"/>
                <a:cs typeface="Consolas" charset="0"/>
              </a:rPr>
              <a:t>?webUrl=&lt;entityWebUrl&gt;</a:t>
            </a:r>
          </a:p>
          <a:p>
            <a:pPr defTabSz="685800"/>
            <a:r>
              <a:rPr lang="en-US" sz="1050" dirty="0">
                <a:solidFill>
                  <a:srgbClr val="505050"/>
                </a:solidFill>
                <a:latin typeface="Consolas" charset="0"/>
                <a:ea typeface="Consolas" charset="0"/>
                <a:cs typeface="Consolas" charset="0"/>
              </a:rPr>
              <a:t>&amp;label=&lt;</a:t>
            </a:r>
            <a:r>
              <a:rPr lang="en-US" sz="1050" dirty="0" err="1">
                <a:solidFill>
                  <a:srgbClr val="505050"/>
                </a:solidFill>
                <a:latin typeface="Consolas" charset="0"/>
                <a:ea typeface="Consolas" charset="0"/>
                <a:cs typeface="Consolas" charset="0"/>
              </a:rPr>
              <a:t>entityLabel</a:t>
            </a:r>
            <a:r>
              <a:rPr lang="en-US" sz="1050" dirty="0">
                <a:solidFill>
                  <a:srgbClr val="505050"/>
                </a:solidFill>
                <a:latin typeface="Consolas" charset="0"/>
                <a:ea typeface="Consolas" charset="0"/>
                <a:cs typeface="Consolas" charset="0"/>
              </a:rPr>
              <a:t>&gt;</a:t>
            </a:r>
          </a:p>
          <a:p>
            <a:pPr defTabSz="685800"/>
            <a:r>
              <a:rPr lang="en-US" sz="1050" dirty="0">
                <a:solidFill>
                  <a:srgbClr val="505050"/>
                </a:solidFill>
                <a:latin typeface="Consolas" charset="0"/>
                <a:ea typeface="Consolas" charset="0"/>
                <a:cs typeface="Consolas" charset="0"/>
              </a:rPr>
              <a:t>&amp;context=&lt;context&gt;</a:t>
            </a:r>
          </a:p>
        </p:txBody>
      </p:sp>
    </p:spTree>
    <p:extLst>
      <p:ext uri="{BB962C8B-B14F-4D97-AF65-F5344CB8AC3E}">
        <p14:creationId xmlns:p14="http://schemas.microsoft.com/office/powerpoint/2010/main" val="241065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10020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06371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Tabs experience</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9"/>
            <a:ext cx="8631570" cy="3019549"/>
          </a:xfrm>
          <a:prstGeom prst="rect">
            <a:avLst/>
          </a:prstGeom>
          <a:noFill/>
        </p:spPr>
        <p:txBody>
          <a:bodyPr wrap="square" lIns="134464" tIns="107571" rIns="134464" bIns="107571" rtlCol="0">
            <a:spAutoFit/>
          </a:bodyPr>
          <a:lstStyle/>
          <a:p>
            <a:pPr defTabSz="685775">
              <a:lnSpc>
                <a:spcPct val="90000"/>
              </a:lnSpc>
              <a:spcAft>
                <a:spcPts val="900"/>
              </a:spcAft>
            </a:pPr>
            <a:r>
              <a:rPr lang="en-US" sz="2100" dirty="0">
                <a:solidFill>
                  <a:srgbClr val="505050"/>
                </a:solidFill>
                <a:latin typeface="Segoe UI Semilight"/>
              </a:rPr>
              <a:t>Tabs in Microsoft Teams</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Put information at the fingertips of users</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Leverage collaborative nature of the product</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Minimize context switching – easy to find what users needs</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Focus on content that makes sense in the solution</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Minimize extra chrome – focus on what you want the user to do</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Design for bite-size tasks – power users should use your full SaaS</a:t>
            </a:r>
          </a:p>
          <a:p>
            <a:pPr marL="342900" lvl="1" defTabSz="685775">
              <a:lnSpc>
                <a:spcPct val="90000"/>
              </a:lnSpc>
              <a:spcAft>
                <a:spcPts val="900"/>
              </a:spcAft>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46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Tabs experience</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76548"/>
            <a:ext cx="8631570" cy="3601246"/>
          </a:xfrm>
          <a:prstGeom prst="rect">
            <a:avLst/>
          </a:prstGeom>
          <a:noFill/>
        </p:spPr>
        <p:txBody>
          <a:bodyPr wrap="square" lIns="134464" tIns="107571" rIns="134464" bIns="107571" rtlCol="0">
            <a:spAutoFit/>
          </a:bodyPr>
          <a:lstStyle/>
          <a:p>
            <a:pPr defTabSz="685775">
              <a:lnSpc>
                <a:spcPct val="90000"/>
              </a:lnSpc>
              <a:spcAft>
                <a:spcPts val="900"/>
              </a:spcAft>
            </a:pPr>
            <a:r>
              <a:rPr lang="en-US" sz="2100" dirty="0">
                <a:solidFill>
                  <a:srgbClr val="505050"/>
                </a:solidFill>
                <a:latin typeface="Segoe UI Semilight"/>
              </a:rPr>
              <a:t>Configurable Tabs</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In a channel, tabs should allow the user to configure the view to the relevant content</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Content should be the same for all users – leverage collaboration</a:t>
            </a:r>
          </a:p>
          <a:p>
            <a:pPr marL="685800" lvl="1" indent="-342900" defTabSz="685775">
              <a:lnSpc>
                <a:spcPct val="90000"/>
              </a:lnSpc>
              <a:spcAft>
                <a:spcPts val="900"/>
              </a:spcAft>
              <a:buFont typeface="Arial" panose="020B0604020202020204" pitchFamily="34" charset="0"/>
              <a:buChar char="•"/>
            </a:pPr>
            <a:r>
              <a:rPr lang="en-US" dirty="0">
                <a:solidFill>
                  <a:srgbClr val="505050"/>
                </a:solidFill>
                <a:latin typeface="Segoe UI Semilight"/>
              </a:rPr>
              <a:t>Content should be locked – don’t allow users to browse away</a:t>
            </a:r>
          </a:p>
          <a:p>
            <a:pPr defTabSz="685775">
              <a:lnSpc>
                <a:spcPct val="90000"/>
              </a:lnSpc>
              <a:spcAft>
                <a:spcPts val="900"/>
              </a:spcAft>
            </a:pPr>
            <a:endParaRPr lang="en-US" sz="2100" dirty="0">
              <a:solidFill>
                <a:srgbClr val="505050"/>
              </a:solidFill>
              <a:latin typeface="Segoe UI Semilight"/>
            </a:endParaRPr>
          </a:p>
          <a:p>
            <a:pPr defTabSz="685775">
              <a:lnSpc>
                <a:spcPct val="90000"/>
              </a:lnSpc>
              <a:spcAft>
                <a:spcPts val="900"/>
              </a:spcAft>
            </a:pPr>
            <a:r>
              <a:rPr lang="en-US" sz="2100" dirty="0">
                <a:solidFill>
                  <a:srgbClr val="505050"/>
                </a:solidFill>
                <a:latin typeface="Segoe UI Semilight"/>
              </a:rPr>
              <a:t>Static Tabs</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In personal scope, this content should be the relevant for either the all-up app (e.g. Help, FAQ, forums) or for a personal view of the experience</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4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2CB5-F909-491A-A217-E8125134578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47C225-8115-416C-860B-211A4CFCB241}"/>
              </a:ext>
            </a:extLst>
          </p:cNvPr>
          <p:cNvPicPr>
            <a:picLocks noChangeAspect="1"/>
          </p:cNvPicPr>
          <p:nvPr/>
        </p:nvPicPr>
        <p:blipFill>
          <a:blip r:embed="rId2"/>
          <a:stretch>
            <a:fillRect/>
          </a:stretch>
        </p:blipFill>
        <p:spPr>
          <a:xfrm>
            <a:off x="762000" y="1524000"/>
            <a:ext cx="7010400" cy="2783414"/>
          </a:xfrm>
          <a:prstGeom prst="rect">
            <a:avLst/>
          </a:prstGeom>
        </p:spPr>
      </p:pic>
    </p:spTree>
    <p:extLst>
      <p:ext uri="{BB962C8B-B14F-4D97-AF65-F5344CB8AC3E}">
        <p14:creationId xmlns:p14="http://schemas.microsoft.com/office/powerpoint/2010/main" val="1683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Bots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905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4" y="2476548"/>
            <a:ext cx="4501027" cy="3298856"/>
          </a:xfrm>
          <a:prstGeom prst="rect">
            <a:avLst/>
          </a:prstGeom>
          <a:noFill/>
        </p:spPr>
        <p:txBody>
          <a:bodyPr wrap="square" lIns="134464" tIns="107571" rIns="134464" bIns="107571" rtlCol="0">
            <a:spAutoFit/>
          </a:bodyPr>
          <a:lstStyle/>
          <a:p>
            <a:pPr defTabSz="685775">
              <a:lnSpc>
                <a:spcPct val="90000"/>
              </a:lnSpc>
              <a:spcAft>
                <a:spcPts val="1800"/>
              </a:spcAft>
            </a:pPr>
            <a:r>
              <a:rPr lang="en-US" dirty="0">
                <a:solidFill>
                  <a:srgbClr val="505050"/>
                </a:solidFill>
                <a:latin typeface="Segoe UI Semilight"/>
              </a:rPr>
              <a:t>Web Service you create and host, using whatever web technology you prefer </a:t>
            </a:r>
            <a:r>
              <a:rPr lang="en-US" sz="1050" dirty="0">
                <a:solidFill>
                  <a:srgbClr val="505050"/>
                </a:solidFill>
                <a:latin typeface="Segoe UI Semilight"/>
              </a:rPr>
              <a:t>(though we recommend Node.js or .NET on Azure)</a:t>
            </a:r>
            <a:endParaRPr lang="en-US" dirty="0">
              <a:solidFill>
                <a:srgbClr val="505050"/>
              </a:solidFill>
              <a:latin typeface="Segoe UI Semilight"/>
            </a:endParaRPr>
          </a:p>
          <a:p>
            <a:pPr defTabSz="685775">
              <a:lnSpc>
                <a:spcPct val="90000"/>
              </a:lnSpc>
              <a:spcAft>
                <a:spcPts val="1800"/>
              </a:spcAft>
            </a:pPr>
            <a:r>
              <a:rPr lang="en-US" dirty="0">
                <a:solidFill>
                  <a:srgbClr val="505050"/>
                </a:solidFill>
                <a:latin typeface="Segoe UI Semilight"/>
              </a:rPr>
              <a:t>Built using Microsoft Bot Framework, leverage other tech like LUIS</a:t>
            </a:r>
          </a:p>
          <a:p>
            <a:pPr defTabSz="685775">
              <a:lnSpc>
                <a:spcPct val="90000"/>
              </a:lnSpc>
              <a:spcAft>
                <a:spcPts val="1800"/>
              </a:spcAft>
            </a:pPr>
            <a:r>
              <a:rPr lang="en-US" dirty="0">
                <a:solidFill>
                  <a:srgbClr val="505050"/>
                </a:solidFill>
                <a:latin typeface="Segoe UI Semilight"/>
              </a:rPr>
              <a:t>Node.js and .NET/C# libraries, or call REST APIs directly</a:t>
            </a:r>
          </a:p>
          <a:p>
            <a:pPr defTabSz="685775">
              <a:lnSpc>
                <a:spcPct val="90000"/>
              </a:lnSpc>
              <a:spcAft>
                <a:spcPts val="1800"/>
              </a:spcAft>
            </a:pPr>
            <a:r>
              <a:rPr lang="en-US" dirty="0">
                <a:solidFill>
                  <a:srgbClr val="505050"/>
                </a:solidFill>
                <a:latin typeface="Segoe UI Semilight"/>
              </a:rPr>
              <a:t>New Microsoft Teams Extension libraries (Node.js and .NET) facilitate channel-specific functionality</a:t>
            </a:r>
          </a:p>
        </p:txBody>
      </p:sp>
      <p:cxnSp>
        <p:nvCxnSpPr>
          <p:cNvPr id="21" name="Straight Connector 20"/>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Placeholder 18">
            <a:extLst>
              <a:ext uri="{FF2B5EF4-FFF2-40B4-BE49-F238E27FC236}">
                <a16:creationId xmlns:a16="http://schemas.microsoft.com/office/drawing/2014/main" id="{09E45741-8E37-4B69-9F60-7B03E76CB937}"/>
              </a:ext>
            </a:extLst>
          </p:cNvPr>
          <p:cNvPicPr>
            <a:picLocks noGrp="1" noChangeAspect="1"/>
          </p:cNvPicPr>
          <p:nvPr>
            <p:ph type="pic" sz="quarter" idx="10"/>
          </p:nvPr>
        </p:nvPicPr>
        <p:blipFill rotWithShape="1">
          <a:blip r:embed="rId15" cstate="hqprint">
            <a:extLst>
              <a:ext uri="{28A0092B-C50C-407E-A947-70E740481C1C}">
                <a14:useLocalDpi xmlns:a14="http://schemas.microsoft.com/office/drawing/2010/main"/>
              </a:ext>
            </a:extLst>
          </a:blip>
          <a:srcRect t="-659" b="-789"/>
          <a:stretch/>
        </p:blipFill>
        <p:spPr>
          <a:xfrm>
            <a:off x="4811957" y="2476548"/>
            <a:ext cx="4033912" cy="3345021"/>
          </a:xfrm>
          <a:prstGeom prst="rect">
            <a:avLst/>
          </a:prstGeom>
        </p:spPr>
      </p:pic>
    </p:spTree>
    <p:extLst>
      <p:ext uri="{BB962C8B-B14F-4D97-AF65-F5344CB8AC3E}">
        <p14:creationId xmlns:p14="http://schemas.microsoft.com/office/powerpoint/2010/main" val="1900411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up and running</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3" y="2476548"/>
            <a:ext cx="8534091" cy="2613284"/>
          </a:xfrm>
          <a:prstGeom prst="rect">
            <a:avLst/>
          </a:prstGeom>
          <a:noFill/>
        </p:spPr>
        <p:txBody>
          <a:bodyPr wrap="square" lIns="134464" tIns="107571" rIns="134464" bIns="107571" rtlCol="0">
            <a:spAutoFit/>
          </a:bodyPr>
          <a:lstStyle/>
          <a:p>
            <a:pPr defTabSz="685775">
              <a:lnSpc>
                <a:spcPct val="90000"/>
              </a:lnSpc>
              <a:spcAft>
                <a:spcPts val="1800"/>
              </a:spcAft>
            </a:pPr>
            <a:r>
              <a:rPr lang="en-US" sz="2100" dirty="0">
                <a:solidFill>
                  <a:srgbClr val="505050"/>
                </a:solidFill>
                <a:latin typeface="Segoe UI Semilight"/>
              </a:rPr>
              <a:t>Set up basic development environment and install Bot Builder and Microsoft Teams extension SDKs for chosen language</a:t>
            </a:r>
          </a:p>
          <a:p>
            <a:pPr defTabSz="685775">
              <a:lnSpc>
                <a:spcPct val="90000"/>
              </a:lnSpc>
              <a:spcAft>
                <a:spcPts val="1800"/>
              </a:spcAft>
            </a:pPr>
            <a:r>
              <a:rPr lang="en-US" sz="2100" dirty="0">
                <a:solidFill>
                  <a:srgbClr val="505050"/>
                </a:solidFill>
                <a:latin typeface="Segoe UI Semilight"/>
              </a:rPr>
              <a:t>Leverage existing Bot Framework sample or Teams Getting started sample</a:t>
            </a:r>
          </a:p>
          <a:p>
            <a:pPr defTabSz="685775">
              <a:lnSpc>
                <a:spcPct val="90000"/>
              </a:lnSpc>
              <a:spcAft>
                <a:spcPts val="1800"/>
              </a:spcAft>
            </a:pPr>
            <a:r>
              <a:rPr lang="en-US" sz="2100" dirty="0">
                <a:solidFill>
                  <a:srgbClr val="505050"/>
                </a:solidFill>
                <a:latin typeface="Segoe UI Semilight"/>
              </a:rPr>
              <a:t>Run locally in the Bot Emulator</a:t>
            </a:r>
          </a:p>
          <a:p>
            <a:pPr defTabSz="685775">
              <a:lnSpc>
                <a:spcPct val="90000"/>
              </a:lnSpc>
              <a:spcAft>
                <a:spcPts val="1800"/>
              </a:spcAft>
            </a:pPr>
            <a:endParaRPr lang="en-US" dirty="0">
              <a:solidFill>
                <a:srgbClr val="505050"/>
              </a:solidFill>
              <a:latin typeface="Segoe UI Semilight"/>
            </a:endParaRPr>
          </a:p>
        </p:txBody>
      </p:sp>
      <p:cxnSp>
        <p:nvCxnSpPr>
          <p:cNvPr id="21" name="Straight Connector 20"/>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318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Teams-ready</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76548"/>
            <a:ext cx="8631570" cy="3312706"/>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Register your bot in the Bot Framework Dev Portal</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Set a unique bot name and handle</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Set your bot Endpoint – your hosted domain, or your debug instance (we recommend </a:t>
            </a:r>
            <a:r>
              <a:rPr lang="en-US" sz="1500" dirty="0" err="1">
                <a:solidFill>
                  <a:srgbClr val="505050"/>
                </a:solidFill>
                <a:latin typeface="Segoe UI Semilight"/>
              </a:rPr>
              <a:t>Ngrok</a:t>
            </a:r>
            <a:r>
              <a:rPr lang="en-US" sz="1500" dirty="0">
                <a:solidFill>
                  <a:srgbClr val="505050"/>
                </a:solidFill>
                <a:latin typeface="Segoe UI Semilight"/>
              </a:rPr>
              <a:t>)</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Create an </a:t>
            </a:r>
            <a:r>
              <a:rPr lang="en-US" sz="1500" dirty="0" err="1">
                <a:solidFill>
                  <a:srgbClr val="505050"/>
                </a:solidFill>
                <a:latin typeface="Segoe UI Semilight"/>
              </a:rPr>
              <a:t>AppID</a:t>
            </a:r>
            <a:r>
              <a:rPr lang="en-US" sz="1500" dirty="0">
                <a:solidFill>
                  <a:srgbClr val="505050"/>
                </a:solidFill>
                <a:latin typeface="Segoe UI Semilight"/>
              </a:rPr>
              <a:t> (aka </a:t>
            </a:r>
            <a:r>
              <a:rPr lang="en-US" sz="1500" dirty="0" err="1">
                <a:solidFill>
                  <a:srgbClr val="505050"/>
                </a:solidFill>
                <a:latin typeface="Segoe UI Semilight"/>
              </a:rPr>
              <a:t>BotID</a:t>
            </a:r>
            <a:r>
              <a:rPr lang="en-US" sz="1500" dirty="0">
                <a:solidFill>
                  <a:srgbClr val="505050"/>
                </a:solidFill>
                <a:latin typeface="Segoe UI Semilight"/>
              </a:rPr>
              <a:t>) and Password</a:t>
            </a:r>
          </a:p>
          <a:p>
            <a:pPr marL="600075" lvl="1" indent="-257175" defTabSz="685775">
              <a:lnSpc>
                <a:spcPct val="90000"/>
              </a:lnSpc>
              <a:buFont typeface="Arial" panose="020B0604020202020204" pitchFamily="34" charset="0"/>
              <a:buChar char="•"/>
            </a:pPr>
            <a:r>
              <a:rPr lang="en-US" sz="1500" dirty="0">
                <a:solidFill>
                  <a:srgbClr val="505050"/>
                </a:solidFill>
                <a:latin typeface="Segoe UI Semilight"/>
              </a:rPr>
              <a:t>Add Microsoft Teams as a Channel</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defTabSz="685775">
              <a:lnSpc>
                <a:spcPct val="90000"/>
              </a:lnSpc>
            </a:pPr>
            <a:r>
              <a:rPr lang="en-US" sz="1350" b="1" dirty="0">
                <a:solidFill>
                  <a:srgbClr val="505050"/>
                </a:solidFill>
                <a:latin typeface="Segoe UI Semilight"/>
              </a:rPr>
              <a:t>Note: for 1:1 bot, you may reference your bot directly via its </a:t>
            </a:r>
            <a:r>
              <a:rPr lang="en-US" sz="1350" b="1" dirty="0" err="1">
                <a:solidFill>
                  <a:srgbClr val="505050"/>
                </a:solidFill>
                <a:latin typeface="Segoe UI Semilight"/>
              </a:rPr>
              <a:t>AppID</a:t>
            </a:r>
            <a:endParaRPr lang="en-US" sz="1350" b="1" dirty="0">
              <a:solidFill>
                <a:srgbClr val="505050"/>
              </a:solidFill>
              <a:latin typeface="Segoe UI Semilight"/>
            </a:endParaRP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Enter your </a:t>
            </a:r>
            <a:r>
              <a:rPr lang="en-US" sz="2100" dirty="0" err="1">
                <a:solidFill>
                  <a:srgbClr val="505050"/>
                </a:solidFill>
                <a:latin typeface="Segoe UI Semilight"/>
              </a:rPr>
              <a:t>AppID</a:t>
            </a:r>
            <a:r>
              <a:rPr lang="en-US" sz="2100" dirty="0">
                <a:solidFill>
                  <a:srgbClr val="505050"/>
                </a:solidFill>
                <a:latin typeface="Segoe UI Semilight"/>
              </a:rPr>
              <a:t> and Password into your Development environment</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Build and publish or run locally with </a:t>
            </a:r>
            <a:r>
              <a:rPr lang="en-US" sz="2100" dirty="0" err="1">
                <a:solidFill>
                  <a:srgbClr val="505050"/>
                </a:solidFill>
                <a:latin typeface="Segoe UI Semilight"/>
              </a:rPr>
              <a:t>Ngrok</a:t>
            </a:r>
            <a:endParaRPr lang="en-US" sz="21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2" name="Graphic 1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cxnSp>
        <p:nvCxnSpPr>
          <p:cNvPr id="13" name="Straight Connector 12"/>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8"/>
          <a:stretch>
            <a:fillRect/>
          </a:stretch>
        </p:blipFill>
        <p:spPr>
          <a:xfrm>
            <a:off x="436181" y="1833943"/>
            <a:ext cx="306350" cy="306350"/>
          </a:xfrm>
          <a:prstGeom prst="rect">
            <a:avLst/>
          </a:prstGeom>
        </p:spPr>
      </p:pic>
    </p:spTree>
    <p:extLst>
      <p:ext uri="{BB962C8B-B14F-4D97-AF65-F5344CB8AC3E}">
        <p14:creationId xmlns:p14="http://schemas.microsoft.com/office/powerpoint/2010/main" val="77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Accessing in Teams</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76548"/>
            <a:ext cx="4928620" cy="2502484"/>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Create a Teams App Manifest</a:t>
            </a:r>
          </a:p>
          <a:p>
            <a:pPr marL="342900" indent="-342900" defTabSz="685775">
              <a:lnSpc>
                <a:spcPct val="90000"/>
              </a:lnSpc>
              <a:buFont typeface="Arial" panose="020B0604020202020204" pitchFamily="34" charset="0"/>
              <a:buChar char="•"/>
            </a:pPr>
            <a:r>
              <a:rPr lang="en-US" sz="1500" dirty="0">
                <a:solidFill>
                  <a:srgbClr val="505050"/>
                </a:solidFill>
                <a:latin typeface="Segoe UI Semilight"/>
              </a:rPr>
              <a:t>We have provided a </a:t>
            </a:r>
            <a:r>
              <a:rPr lang="en-US" sz="1500" dirty="0" err="1">
                <a:solidFill>
                  <a:srgbClr val="505050"/>
                </a:solidFill>
                <a:latin typeface="Segoe UI Semilight"/>
              </a:rPr>
              <a:t>SimpleBot</a:t>
            </a:r>
            <a:r>
              <a:rPr lang="en-US" sz="1500" dirty="0">
                <a:solidFill>
                  <a:srgbClr val="505050"/>
                </a:solidFill>
                <a:latin typeface="Segoe UI Semilight"/>
              </a:rPr>
              <a:t> package in MSDN – a basic bot manifest with sample icons</a:t>
            </a:r>
            <a:endParaRPr lang="en-US" sz="2100" dirty="0">
              <a:solidFill>
                <a:srgbClr val="505050"/>
              </a:solidFill>
              <a:latin typeface="Segoe UI Semilight"/>
            </a:endParaRP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Add your </a:t>
            </a:r>
            <a:r>
              <a:rPr lang="en-US" sz="2100" dirty="0" err="1">
                <a:solidFill>
                  <a:srgbClr val="505050"/>
                </a:solidFill>
                <a:latin typeface="Segoe UI Semilight"/>
              </a:rPr>
              <a:t>BotID</a:t>
            </a:r>
            <a:r>
              <a:rPr lang="en-US" sz="2100" dirty="0">
                <a:solidFill>
                  <a:srgbClr val="505050"/>
                </a:solidFill>
                <a:latin typeface="Segoe UI Semilight"/>
              </a:rPr>
              <a:t> in the Bots object</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err="1">
                <a:solidFill>
                  <a:srgbClr val="505050"/>
                </a:solidFill>
                <a:latin typeface="Segoe UI Semilight"/>
              </a:rPr>
              <a:t>Sideload</a:t>
            </a:r>
            <a:r>
              <a:rPr lang="en-US" sz="2100" dirty="0">
                <a:solidFill>
                  <a:srgbClr val="505050"/>
                </a:solidFill>
                <a:latin typeface="Segoe UI Semilight"/>
              </a:rPr>
              <a:t> into a Team</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sp>
        <p:nvSpPr>
          <p:cNvPr id="4" name="TextBox 3"/>
          <p:cNvSpPr txBox="1"/>
          <p:nvPr/>
        </p:nvSpPr>
        <p:spPr>
          <a:xfrm>
            <a:off x="5218615" y="2336083"/>
            <a:ext cx="3620069" cy="3730252"/>
          </a:xfrm>
          <a:prstGeom prst="rect">
            <a:avLst/>
          </a:prstGeom>
          <a:solidFill>
            <a:srgbClr val="FFFFFF"/>
          </a:solidFill>
        </p:spPr>
        <p:txBody>
          <a:bodyPr wrap="square" lIns="137160" tIns="109728" rIns="137160" bIns="109728" rtlCol="0">
            <a:spAutoFit/>
          </a:bodyPr>
          <a:lstStyle/>
          <a:p>
            <a:pPr defTabSz="685800"/>
            <a:r>
              <a:rPr lang="en-US" sz="600" b="1" dirty="0">
                <a:solidFill>
                  <a:srgbClr val="505050"/>
                </a:solidFill>
                <a:latin typeface="Segoe UI Semilight"/>
              </a:rPr>
              <a:t>{</a:t>
            </a:r>
          </a:p>
          <a:p>
            <a:pPr defTabSz="685800"/>
            <a:r>
              <a:rPr lang="en-US" sz="600" b="1" dirty="0">
                <a:solidFill>
                  <a:srgbClr val="505050"/>
                </a:solidFill>
                <a:latin typeface="Segoe UI Semilight"/>
              </a:rPr>
              <a:t>  "</a:t>
            </a:r>
            <a:r>
              <a:rPr lang="en-US" sz="600" b="1" dirty="0" err="1">
                <a:solidFill>
                  <a:srgbClr val="505050"/>
                </a:solidFill>
                <a:latin typeface="Segoe UI Semilight"/>
              </a:rPr>
              <a:t>manifestVersion</a:t>
            </a:r>
            <a:r>
              <a:rPr lang="en-US" sz="600" b="1" dirty="0">
                <a:solidFill>
                  <a:srgbClr val="505050"/>
                </a:solidFill>
                <a:latin typeface="Segoe UI Semilight"/>
              </a:rPr>
              <a:t>": "1.0",</a:t>
            </a:r>
          </a:p>
          <a:p>
            <a:pPr defTabSz="685800"/>
            <a:r>
              <a:rPr lang="en-US" sz="600" b="1" dirty="0">
                <a:solidFill>
                  <a:srgbClr val="505050"/>
                </a:solidFill>
                <a:latin typeface="Segoe UI Semilight"/>
              </a:rPr>
              <a:t>  "version": "1.0.0",</a:t>
            </a:r>
          </a:p>
          <a:p>
            <a:pPr defTabSz="685800"/>
            <a:r>
              <a:rPr lang="en-US" sz="600" b="1" dirty="0">
                <a:solidFill>
                  <a:srgbClr val="505050"/>
                </a:solidFill>
                <a:latin typeface="Segoe UI Semilight"/>
              </a:rPr>
              <a:t>  “id": "%APP_GUID%",</a:t>
            </a:r>
          </a:p>
          <a:p>
            <a:pPr defTabSz="685800"/>
            <a:r>
              <a:rPr lang="en-US" sz="600" b="1" dirty="0">
                <a:solidFill>
                  <a:srgbClr val="505050"/>
                </a:solidFill>
                <a:latin typeface="Segoe UI Semilight"/>
              </a:rPr>
              <a:t>  "</a:t>
            </a:r>
            <a:r>
              <a:rPr lang="en-US" sz="600" b="1" dirty="0" err="1">
                <a:solidFill>
                  <a:srgbClr val="505050"/>
                </a:solidFill>
                <a:latin typeface="Segoe UI Semilight"/>
              </a:rPr>
              <a:t>packageName</a:t>
            </a:r>
            <a:r>
              <a:rPr lang="en-US" sz="600" b="1" dirty="0">
                <a:solidFill>
                  <a:srgbClr val="505050"/>
                </a:solidFill>
                <a:latin typeface="Segoe UI Semilight"/>
              </a:rPr>
              <a:t>": "</a:t>
            </a:r>
            <a:r>
              <a:rPr lang="en-US" sz="600" b="1" dirty="0" err="1">
                <a:solidFill>
                  <a:srgbClr val="505050"/>
                </a:solidFill>
                <a:latin typeface="Segoe UI Semilight"/>
              </a:rPr>
              <a:t>com.samples.samplebot</a:t>
            </a:r>
            <a:r>
              <a:rPr lang="en-US" sz="600" b="1" dirty="0">
                <a:solidFill>
                  <a:srgbClr val="505050"/>
                </a:solidFill>
                <a:latin typeface="Segoe UI Semilight"/>
              </a:rPr>
              <a:t>",</a:t>
            </a:r>
          </a:p>
          <a:p>
            <a:pPr defTabSz="685800"/>
            <a:r>
              <a:rPr lang="en-US" sz="600" b="1" dirty="0">
                <a:solidFill>
                  <a:srgbClr val="505050"/>
                </a:solidFill>
                <a:latin typeface="Segoe UI Semilight"/>
              </a:rPr>
              <a:t>  "developer": {</a:t>
            </a:r>
          </a:p>
          <a:p>
            <a:pPr defTabSz="685800"/>
            <a:r>
              <a:rPr lang="en-US" sz="600" b="1" dirty="0">
                <a:solidFill>
                  <a:srgbClr val="505050"/>
                </a:solidFill>
                <a:latin typeface="Segoe UI Semilight"/>
              </a:rPr>
              <a:t>    "name": "Microsoft",</a:t>
            </a:r>
          </a:p>
          <a:p>
            <a:pPr defTabSz="685800"/>
            <a:r>
              <a:rPr lang="en-US" sz="600" b="1" dirty="0">
                <a:solidFill>
                  <a:srgbClr val="505050"/>
                </a:solidFill>
                <a:latin typeface="Segoe UI Semilight"/>
              </a:rPr>
              <a:t>    "</a:t>
            </a:r>
            <a:r>
              <a:rPr lang="en-US" sz="600" b="1" dirty="0" err="1">
                <a:solidFill>
                  <a:srgbClr val="505050"/>
                </a:solidFill>
                <a:latin typeface="Segoe UI Semilight"/>
              </a:rPr>
              <a:t>websiteUrl</a:t>
            </a:r>
            <a:r>
              <a:rPr lang="en-US" sz="600" b="1" dirty="0">
                <a:solidFill>
                  <a:srgbClr val="505050"/>
                </a:solidFill>
                <a:latin typeface="Segoe UI Semilight"/>
              </a:rPr>
              <a:t>": "https://www.microsoft.com",</a:t>
            </a:r>
          </a:p>
          <a:p>
            <a:pPr defTabSz="685800"/>
            <a:r>
              <a:rPr lang="en-US" sz="600" b="1" dirty="0">
                <a:solidFill>
                  <a:srgbClr val="505050"/>
                </a:solidFill>
                <a:latin typeface="Segoe UI Semilight"/>
              </a:rPr>
              <a:t>    "</a:t>
            </a:r>
            <a:r>
              <a:rPr lang="en-US" sz="600" b="1" dirty="0" err="1">
                <a:solidFill>
                  <a:srgbClr val="505050"/>
                </a:solidFill>
                <a:latin typeface="Segoe UI Semilight"/>
              </a:rPr>
              <a:t>privacyUrl</a:t>
            </a:r>
            <a:r>
              <a:rPr lang="en-US" sz="600" b="1" dirty="0">
                <a:solidFill>
                  <a:srgbClr val="505050"/>
                </a:solidFill>
                <a:latin typeface="Segoe UI Semilight"/>
              </a:rPr>
              <a:t>": "https://www.microsoft.com/privacy",</a:t>
            </a:r>
          </a:p>
          <a:p>
            <a:pPr defTabSz="685800"/>
            <a:r>
              <a:rPr lang="en-US" sz="600" b="1" dirty="0">
                <a:solidFill>
                  <a:srgbClr val="505050"/>
                </a:solidFill>
                <a:latin typeface="Segoe UI Semilight"/>
              </a:rPr>
              <a:t>    "</a:t>
            </a:r>
            <a:r>
              <a:rPr lang="en-US" sz="600" b="1" dirty="0" err="1">
                <a:solidFill>
                  <a:srgbClr val="505050"/>
                </a:solidFill>
                <a:latin typeface="Segoe UI Semilight"/>
              </a:rPr>
              <a:t>termsOfUseUrl</a:t>
            </a:r>
            <a:r>
              <a:rPr lang="en-US" sz="600" b="1" dirty="0">
                <a:solidFill>
                  <a:srgbClr val="505050"/>
                </a:solidFill>
                <a:latin typeface="Segoe UI Semilight"/>
              </a:rPr>
              <a:t>": "https://www.microsoft.com/termsofuse"</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"name": {</a:t>
            </a:r>
          </a:p>
          <a:p>
            <a:pPr defTabSz="685800"/>
            <a:r>
              <a:rPr lang="en-US" sz="600" b="1" dirty="0">
                <a:solidFill>
                  <a:srgbClr val="505050"/>
                </a:solidFill>
                <a:latin typeface="Segoe UI Semilight"/>
              </a:rPr>
              <a:t>    "short": "Sample Bot App"</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"description": {</a:t>
            </a:r>
          </a:p>
          <a:p>
            <a:pPr defTabSz="685800"/>
            <a:r>
              <a:rPr lang="en-US" sz="600" b="1" dirty="0">
                <a:solidFill>
                  <a:srgbClr val="505050"/>
                </a:solidFill>
                <a:latin typeface="Segoe UI Semilight"/>
              </a:rPr>
              <a:t>    "short": "This is a sample bot manifest",</a:t>
            </a:r>
          </a:p>
          <a:p>
            <a:pPr defTabSz="685800"/>
            <a:r>
              <a:rPr lang="en-US" sz="600" b="1" dirty="0">
                <a:solidFill>
                  <a:srgbClr val="505050"/>
                </a:solidFill>
                <a:latin typeface="Segoe UI Semilight"/>
              </a:rPr>
              <a:t>    "full": "This is a sample bot manifest that has the bare minimum you need for a bot, which will work in Teams and Personal scopes."</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"icons": {</a:t>
            </a:r>
          </a:p>
          <a:p>
            <a:pPr defTabSz="685800"/>
            <a:r>
              <a:rPr lang="en-US" sz="600" b="1" dirty="0">
                <a:solidFill>
                  <a:srgbClr val="505050"/>
                </a:solidFill>
                <a:latin typeface="Segoe UI Semilight"/>
              </a:rPr>
              <a:t>    "outline": "contoso20x20.png",</a:t>
            </a:r>
          </a:p>
          <a:p>
            <a:pPr defTabSz="685800"/>
            <a:r>
              <a:rPr lang="en-US" sz="600" b="1" dirty="0">
                <a:solidFill>
                  <a:srgbClr val="505050"/>
                </a:solidFill>
                <a:latin typeface="Segoe UI Semilight"/>
              </a:rPr>
              <a:t>    "color": "contoso96x96.png"</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a:t>
            </a:r>
            <a:r>
              <a:rPr lang="en-US" sz="600" b="1" dirty="0" err="1">
                <a:solidFill>
                  <a:srgbClr val="505050"/>
                </a:solidFill>
                <a:latin typeface="Segoe UI Semilight"/>
              </a:rPr>
              <a:t>accentColor</a:t>
            </a:r>
            <a:r>
              <a:rPr lang="en-US" sz="600" b="1" dirty="0">
                <a:solidFill>
                  <a:srgbClr val="505050"/>
                </a:solidFill>
                <a:latin typeface="Segoe UI Semilight"/>
              </a:rPr>
              <a:t>": "#60A18E",</a:t>
            </a:r>
          </a:p>
          <a:p>
            <a:pPr defTabSz="685800"/>
            <a:r>
              <a:rPr lang="en-US" sz="600" b="1" dirty="0">
                <a:solidFill>
                  <a:srgbClr val="505050"/>
                </a:solidFill>
                <a:latin typeface="Segoe UI Semilight"/>
              </a:rPr>
              <a:t>  "bots": [</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a:t>
            </a:r>
            <a:r>
              <a:rPr lang="en-US" sz="600" b="1" dirty="0" err="1">
                <a:solidFill>
                  <a:srgbClr val="505050"/>
                </a:solidFill>
                <a:latin typeface="Segoe UI Semilight"/>
              </a:rPr>
              <a:t>botId</a:t>
            </a:r>
            <a:r>
              <a:rPr lang="en-US" sz="600" b="1" dirty="0">
                <a:solidFill>
                  <a:srgbClr val="505050"/>
                </a:solidFill>
                <a:latin typeface="Segoe UI Semilight"/>
              </a:rPr>
              <a:t>": </a:t>
            </a:r>
            <a:r>
              <a:rPr lang="en-US" sz="600" b="1" dirty="0">
                <a:solidFill>
                  <a:srgbClr val="505050"/>
                </a:solidFill>
                <a:highlight>
                  <a:srgbClr val="FFFF00"/>
                </a:highlight>
                <a:latin typeface="Segoe UI Semilight"/>
              </a:rPr>
              <a:t>"%BOT_FRAMEWORK_ID%",</a:t>
            </a:r>
          </a:p>
          <a:p>
            <a:pPr defTabSz="685800"/>
            <a:r>
              <a:rPr lang="en-US" sz="600" b="1" dirty="0">
                <a:solidFill>
                  <a:srgbClr val="505050"/>
                </a:solidFill>
                <a:latin typeface="Segoe UI Semilight"/>
              </a:rPr>
              <a:t>      "scopes": [</a:t>
            </a:r>
          </a:p>
          <a:p>
            <a:pPr defTabSz="685800"/>
            <a:r>
              <a:rPr lang="en-US" sz="600" b="1" dirty="0">
                <a:solidFill>
                  <a:srgbClr val="505050"/>
                </a:solidFill>
                <a:latin typeface="Segoe UI Semilight"/>
              </a:rPr>
              <a:t>        "team",</a:t>
            </a:r>
          </a:p>
          <a:p>
            <a:pPr defTabSz="685800"/>
            <a:r>
              <a:rPr lang="en-US" sz="600" b="1" dirty="0">
                <a:solidFill>
                  <a:srgbClr val="505050"/>
                </a:solidFill>
                <a:latin typeface="Segoe UI Semilight"/>
              </a:rPr>
              <a:t>        "personal"</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  "permissions": [</a:t>
            </a:r>
          </a:p>
          <a:p>
            <a:pPr defTabSz="685800"/>
            <a:r>
              <a:rPr lang="en-US" sz="600" b="1" dirty="0">
                <a:solidFill>
                  <a:srgbClr val="505050"/>
                </a:solidFill>
                <a:latin typeface="Segoe UI Semilight"/>
              </a:rPr>
              <a:t>    "identity",</a:t>
            </a:r>
          </a:p>
          <a:p>
            <a:pPr defTabSz="685800"/>
            <a:r>
              <a:rPr lang="en-US" sz="600" b="1" dirty="0">
                <a:solidFill>
                  <a:srgbClr val="505050"/>
                </a:solidFill>
                <a:latin typeface="Segoe UI Semilight"/>
              </a:rPr>
              <a:t>    "</a:t>
            </a:r>
            <a:r>
              <a:rPr lang="en-US" sz="600" b="1" dirty="0" err="1">
                <a:solidFill>
                  <a:srgbClr val="505050"/>
                </a:solidFill>
                <a:latin typeface="Segoe UI Semilight"/>
              </a:rPr>
              <a:t>messageTeamMembers</a:t>
            </a:r>
            <a:r>
              <a:rPr lang="en-US" sz="600" b="1" dirty="0">
                <a:solidFill>
                  <a:srgbClr val="505050"/>
                </a:solidFill>
                <a:latin typeface="Segoe UI Semilight"/>
              </a:rPr>
              <a:t>"</a:t>
            </a:r>
          </a:p>
          <a:p>
            <a:pPr defTabSz="685800"/>
            <a:r>
              <a:rPr lang="en-US" sz="600" b="1" dirty="0">
                <a:solidFill>
                  <a:srgbClr val="505050"/>
                </a:solidFill>
                <a:latin typeface="Segoe UI Semilight"/>
              </a:rPr>
              <a:t>  ]</a:t>
            </a:r>
          </a:p>
          <a:p>
            <a:pPr defTabSz="685800"/>
            <a:r>
              <a:rPr lang="en-US" sz="600" b="1" dirty="0">
                <a:solidFill>
                  <a:srgbClr val="505050"/>
                </a:solidFill>
                <a:latin typeface="Segoe UI Semilight"/>
              </a:rPr>
              <a:t>}</a:t>
            </a:r>
          </a:p>
        </p:txBody>
      </p:sp>
      <p:pic>
        <p:nvPicPr>
          <p:cNvPr id="13" name="Graphic 12">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cxnSp>
        <p:nvCxnSpPr>
          <p:cNvPr id="14" name="Straight Connector 1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18"/>
          <a:stretch>
            <a:fillRect/>
          </a:stretch>
        </p:blipFill>
        <p:spPr>
          <a:xfrm>
            <a:off x="436181" y="1833943"/>
            <a:ext cx="306350" cy="306350"/>
          </a:xfrm>
          <a:prstGeom prst="rect">
            <a:avLst/>
          </a:prstGeom>
        </p:spPr>
      </p:pic>
    </p:spTree>
    <p:extLst>
      <p:ext uri="{BB962C8B-B14F-4D97-AF65-F5344CB8AC3E}">
        <p14:creationId xmlns:p14="http://schemas.microsoft.com/office/powerpoint/2010/main" val="20277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Messaging</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62901"/>
            <a:ext cx="8631570" cy="2959532"/>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Responsive messages (via 1:1 or @mentioning in channel)</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Proactively create messages</a:t>
            </a:r>
          </a:p>
          <a:p>
            <a:pPr marL="600075" lvl="1" indent="-257175" defTabSz="685775">
              <a:lnSpc>
                <a:spcPct val="90000"/>
              </a:lnSpc>
              <a:buFont typeface="Arial" panose="020B0604020202020204" pitchFamily="34" charset="0"/>
              <a:buChar char="•"/>
            </a:pPr>
            <a:r>
              <a:rPr lang="en-US" dirty="0">
                <a:solidFill>
                  <a:srgbClr val="505050"/>
                </a:solidFill>
                <a:latin typeface="Segoe UI Semilight"/>
              </a:rPr>
              <a:t>Create direct (1:1) message – must know user ID</a:t>
            </a:r>
          </a:p>
          <a:p>
            <a:pPr marL="600075" lvl="1" indent="-257175" defTabSz="685775">
              <a:lnSpc>
                <a:spcPct val="90000"/>
              </a:lnSpc>
              <a:buFont typeface="Arial" panose="020B0604020202020204" pitchFamily="34" charset="0"/>
              <a:buChar char="•"/>
            </a:pPr>
            <a:r>
              <a:rPr lang="en-US" dirty="0">
                <a:solidFill>
                  <a:srgbClr val="505050"/>
                </a:solidFill>
                <a:latin typeface="Segoe UI Semilight"/>
              </a:rPr>
              <a:t>Create new channel reply – bot must be added to team and know channel information</a:t>
            </a:r>
          </a:p>
          <a:p>
            <a:pPr marL="600075" lvl="1" indent="-257175" defTabSz="685775">
              <a:lnSpc>
                <a:spcPct val="90000"/>
              </a:lnSpc>
              <a:buFont typeface="Arial" panose="020B0604020202020204" pitchFamily="34" charset="0"/>
              <a:buChar char="•"/>
            </a:pPr>
            <a:endParaRPr lang="en-US" dirty="0">
              <a:solidFill>
                <a:srgbClr val="505050"/>
              </a:solidFill>
              <a:latin typeface="Segoe UI Semilight"/>
            </a:endParaRPr>
          </a:p>
          <a:p>
            <a:pPr defTabSz="685775">
              <a:lnSpc>
                <a:spcPct val="90000"/>
              </a:lnSpc>
            </a:pPr>
            <a:r>
              <a:rPr lang="en-US" sz="2100" dirty="0">
                <a:solidFill>
                  <a:srgbClr val="505050"/>
                </a:solidFill>
                <a:latin typeface="Segoe UI Semilight"/>
              </a:rPr>
              <a:t>Update messages sent by Bot</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One-way only – e.g. push notifications</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2" name="Graphic 1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cxnSp>
        <p:nvCxnSpPr>
          <p:cNvPr id="13" name="Straight Connector 12"/>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8"/>
          <a:stretch>
            <a:fillRect/>
          </a:stretch>
        </p:blipFill>
        <p:spPr>
          <a:xfrm>
            <a:off x="436181" y="1833943"/>
            <a:ext cx="306350" cy="306350"/>
          </a:xfrm>
          <a:prstGeom prst="rect">
            <a:avLst/>
          </a:prstGeom>
        </p:spPr>
      </p:pic>
    </p:spTree>
    <p:extLst>
      <p:ext uri="{BB962C8B-B14F-4D97-AF65-F5344CB8AC3E}">
        <p14:creationId xmlns:p14="http://schemas.microsoft.com/office/powerpoint/2010/main" val="5785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3593472" y="2336083"/>
            <a:ext cx="2218102" cy="2755677"/>
          </a:xfrm>
          <a:prstGeom prst="rect">
            <a:avLst/>
          </a:prstGeom>
        </p:spPr>
      </p:pic>
      <p:pic>
        <p:nvPicPr>
          <p:cNvPr id="23" name="Picture 22"/>
          <p:cNvPicPr>
            <a:picLocks noChangeAspect="1"/>
          </p:cNvPicPr>
          <p:nvPr/>
        </p:nvPicPr>
        <p:blipFill>
          <a:blip r:embed="rId4"/>
          <a:stretch>
            <a:fillRect/>
          </a:stretch>
        </p:blipFill>
        <p:spPr>
          <a:xfrm>
            <a:off x="4780797" y="4458068"/>
            <a:ext cx="2498272" cy="1418559"/>
          </a:xfrm>
          <a:prstGeom prst="rect">
            <a:avLst/>
          </a:prstGeom>
        </p:spPr>
      </p:pic>
      <p:sp>
        <p:nvSpPr>
          <p:cNvPr id="25" name="TextBox 24">
            <a:extLst/>
          </p:cNvPr>
          <p:cNvSpPr txBox="1"/>
          <p:nvPr/>
        </p:nvSpPr>
        <p:spPr>
          <a:xfrm>
            <a:off x="269542" y="2476548"/>
            <a:ext cx="3968087" cy="4351452"/>
          </a:xfrm>
          <a:prstGeom prst="rect">
            <a:avLst/>
          </a:prstGeom>
          <a:noFill/>
        </p:spPr>
        <p:txBody>
          <a:bodyPr wrap="square" lIns="134464" tIns="107571" rIns="134464" bIns="107571" rtlCol="0">
            <a:spAutoFit/>
          </a:bodyPr>
          <a:lstStyle/>
          <a:p>
            <a:pPr defTabSz="685775">
              <a:lnSpc>
                <a:spcPct val="90000"/>
              </a:lnSpc>
            </a:pPr>
            <a:r>
              <a:rPr lang="en-US" dirty="0">
                <a:solidFill>
                  <a:srgbClr val="505050"/>
                </a:solidFill>
                <a:latin typeface="Segoe UI Semilight"/>
              </a:rPr>
              <a:t>User to bot</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Plain or rich text</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Inline images</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Note: files not currently supported</a:t>
            </a:r>
          </a:p>
          <a:p>
            <a:pPr marL="342900" lvl="1" defTabSz="685775">
              <a:lnSpc>
                <a:spcPct val="90000"/>
              </a:lnSpc>
            </a:pPr>
            <a:endParaRPr lang="en-US" sz="1350" dirty="0">
              <a:solidFill>
                <a:srgbClr val="505050"/>
              </a:solidFill>
              <a:latin typeface="Segoe UI Semilight"/>
            </a:endParaRPr>
          </a:p>
          <a:p>
            <a:pPr defTabSz="685775">
              <a:lnSpc>
                <a:spcPct val="90000"/>
              </a:lnSpc>
            </a:pPr>
            <a:r>
              <a:rPr lang="en-US" dirty="0">
                <a:solidFill>
                  <a:srgbClr val="505050"/>
                </a:solidFill>
                <a:latin typeface="Segoe UI Semilight"/>
              </a:rPr>
              <a:t>Bot to user</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Plain text</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Markdown or XML</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Cards</a:t>
            </a:r>
          </a:p>
          <a:p>
            <a:pPr marL="942975" lvl="2" indent="-257175" defTabSz="685775">
              <a:lnSpc>
                <a:spcPct val="90000"/>
              </a:lnSpc>
              <a:buFont typeface="Arial" panose="020B0604020202020204" pitchFamily="34" charset="0"/>
              <a:buChar char="•"/>
            </a:pPr>
            <a:r>
              <a:rPr lang="en-US" sz="1350" dirty="0">
                <a:solidFill>
                  <a:srgbClr val="505050"/>
                </a:solidFill>
                <a:latin typeface="Segoe UI Semilight"/>
              </a:rPr>
              <a:t>Hero Cards</a:t>
            </a:r>
          </a:p>
          <a:p>
            <a:pPr marL="942975" lvl="2" indent="-257175" defTabSz="685775">
              <a:lnSpc>
                <a:spcPct val="90000"/>
              </a:lnSpc>
              <a:buFont typeface="Arial" panose="020B0604020202020204" pitchFamily="34" charset="0"/>
              <a:buChar char="•"/>
            </a:pPr>
            <a:r>
              <a:rPr lang="en-US" sz="1350" dirty="0">
                <a:solidFill>
                  <a:srgbClr val="505050"/>
                </a:solidFill>
                <a:latin typeface="Segoe UI Semilight"/>
              </a:rPr>
              <a:t>Thumbnails</a:t>
            </a:r>
          </a:p>
          <a:p>
            <a:pPr marL="942975" lvl="2" indent="-257175" defTabSz="685775">
              <a:lnSpc>
                <a:spcPct val="90000"/>
              </a:lnSpc>
              <a:buFont typeface="Arial" panose="020B0604020202020204" pitchFamily="34" charset="0"/>
              <a:buChar char="•"/>
            </a:pPr>
            <a:r>
              <a:rPr lang="en-US" sz="1350" dirty="0">
                <a:solidFill>
                  <a:srgbClr val="505050"/>
                </a:solidFill>
                <a:latin typeface="Segoe UI Semilight"/>
              </a:rPr>
              <a:t>Sign-in</a:t>
            </a:r>
          </a:p>
          <a:p>
            <a:pPr marL="942975" lvl="2" indent="-257175" defTabSz="685775">
              <a:lnSpc>
                <a:spcPct val="90000"/>
              </a:lnSpc>
              <a:buFont typeface="Arial" panose="020B0604020202020204" pitchFamily="34" charset="0"/>
              <a:buChar char="•"/>
            </a:pPr>
            <a:r>
              <a:rPr lang="en-US" sz="1350" dirty="0">
                <a:solidFill>
                  <a:srgbClr val="505050"/>
                </a:solidFill>
                <a:latin typeface="Segoe UI Semilight"/>
              </a:rPr>
              <a:t>Carousel or List layouts</a:t>
            </a:r>
          </a:p>
          <a:p>
            <a:pPr marL="942975" lvl="2" indent="-257175" defTabSz="685775">
              <a:lnSpc>
                <a:spcPct val="90000"/>
              </a:lnSpc>
              <a:buFont typeface="Arial" panose="020B0604020202020204" pitchFamily="34" charset="0"/>
              <a:buChar char="•"/>
            </a:pPr>
            <a:r>
              <a:rPr lang="en-US" sz="1350" dirty="0">
                <a:solidFill>
                  <a:srgbClr val="505050"/>
                </a:solidFill>
                <a:latin typeface="Segoe UI Semilight"/>
              </a:rPr>
              <a:t>Buttons</a:t>
            </a:r>
          </a:p>
          <a:p>
            <a:pPr marL="1285875" lvl="3" indent="-257175" defTabSz="685775">
              <a:lnSpc>
                <a:spcPct val="90000"/>
              </a:lnSpc>
              <a:buFont typeface="Arial" panose="020B0604020202020204" pitchFamily="34" charset="0"/>
              <a:buChar char="•"/>
            </a:pPr>
            <a:r>
              <a:rPr lang="en-US" sz="1350" dirty="0" err="1">
                <a:solidFill>
                  <a:srgbClr val="505050"/>
                </a:solidFill>
                <a:latin typeface="Segoe UI Semilight"/>
              </a:rPr>
              <a:t>openUrl</a:t>
            </a:r>
            <a:r>
              <a:rPr lang="en-US" sz="1350" dirty="0">
                <a:solidFill>
                  <a:srgbClr val="505050"/>
                </a:solidFill>
                <a:latin typeface="Segoe UI Semilight"/>
              </a:rPr>
              <a:t> – open in browser</a:t>
            </a:r>
          </a:p>
          <a:p>
            <a:pPr marL="1285875" lvl="3" indent="-257175" defTabSz="685775">
              <a:lnSpc>
                <a:spcPct val="90000"/>
              </a:lnSpc>
              <a:buFont typeface="Arial" panose="020B0604020202020204" pitchFamily="34" charset="0"/>
              <a:buChar char="•"/>
            </a:pPr>
            <a:r>
              <a:rPr lang="en-US" sz="1350" dirty="0" err="1">
                <a:solidFill>
                  <a:srgbClr val="505050"/>
                </a:solidFill>
                <a:latin typeface="Segoe UI Semilight"/>
              </a:rPr>
              <a:t>imBack</a:t>
            </a:r>
            <a:r>
              <a:rPr lang="en-US" sz="1350" dirty="0">
                <a:solidFill>
                  <a:srgbClr val="505050"/>
                </a:solidFill>
                <a:latin typeface="Segoe UI Semilight"/>
              </a:rPr>
              <a:t> – trigger chat response</a:t>
            </a:r>
          </a:p>
          <a:p>
            <a:pPr marL="1285875" lvl="3" indent="-257175" defTabSz="685775">
              <a:lnSpc>
                <a:spcPct val="90000"/>
              </a:lnSpc>
              <a:buFont typeface="Arial" panose="020B0604020202020204" pitchFamily="34" charset="0"/>
              <a:buChar char="•"/>
            </a:pPr>
            <a:r>
              <a:rPr lang="en-US" sz="1350" dirty="0">
                <a:solidFill>
                  <a:srgbClr val="505050"/>
                </a:solidFill>
                <a:latin typeface="Segoe UI Semilight"/>
              </a:rPr>
              <a:t>invoke – silent JSON payload</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defTabSz="685775">
              <a:lnSpc>
                <a:spcPct val="90000"/>
              </a:lnSpc>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defTabSz="685775">
              <a:lnSpc>
                <a:spcPct val="90000"/>
              </a:lnSpc>
            </a:pPr>
            <a:endParaRPr lang="en-US" sz="1500" dirty="0">
              <a:solidFill>
                <a:srgbClr val="505050"/>
              </a:solidFill>
              <a:latin typeface="Segoe UI Semilight"/>
            </a:endParaRPr>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Content</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2" name="Picture 11"/>
          <p:cNvPicPr>
            <a:picLocks noChangeAspect="1"/>
          </p:cNvPicPr>
          <p:nvPr/>
        </p:nvPicPr>
        <p:blipFill>
          <a:blip r:embed="rId16"/>
          <a:stretch>
            <a:fillRect/>
          </a:stretch>
        </p:blipFill>
        <p:spPr>
          <a:xfrm>
            <a:off x="436181" y="1833943"/>
            <a:ext cx="306350" cy="306350"/>
          </a:xfrm>
          <a:prstGeom prst="rect">
            <a:avLst/>
          </a:prstGeom>
        </p:spPr>
      </p:pic>
      <p:cxnSp>
        <p:nvCxnSpPr>
          <p:cNvPr id="21" name="Straight Connector 20"/>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7"/>
          <a:stretch>
            <a:fillRect/>
          </a:stretch>
        </p:blipFill>
        <p:spPr>
          <a:xfrm>
            <a:off x="6771338" y="2530671"/>
            <a:ext cx="2128367" cy="2728566"/>
          </a:xfrm>
          <a:prstGeom prst="rect">
            <a:avLst/>
          </a:prstGeom>
        </p:spPr>
      </p:pic>
    </p:spTree>
    <p:extLst>
      <p:ext uri="{BB962C8B-B14F-4D97-AF65-F5344CB8AC3E}">
        <p14:creationId xmlns:p14="http://schemas.microsoft.com/office/powerpoint/2010/main" val="3673453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in team channels - Basics</a:t>
            </a:r>
          </a:p>
        </p:txBody>
      </p:sp>
      <p:sp>
        <p:nvSpPr>
          <p:cNvPr id="3" name="TextBox 2">
            <a:extLst>
              <a:ext uri="{FF2B5EF4-FFF2-40B4-BE49-F238E27FC236}">
                <a16:creationId xmlns:a16="http://schemas.microsoft.com/office/drawing/2014/main" id="{6844152C-C75C-4B26-9F3B-276AA67392E5}"/>
              </a:ext>
            </a:extLst>
          </p:cNvPr>
          <p:cNvSpPr txBox="1"/>
          <p:nvPr/>
        </p:nvSpPr>
        <p:spPr>
          <a:xfrm>
            <a:off x="261166" y="2484523"/>
            <a:ext cx="5304378" cy="2045436"/>
          </a:xfrm>
          <a:prstGeom prst="rect">
            <a:avLst/>
          </a:prstGeom>
          <a:noFill/>
        </p:spPr>
        <p:txBody>
          <a:bodyPr wrap="square" lIns="134464" tIns="107571" rIns="134464" bIns="107571" rtlCol="0">
            <a:spAutoFit/>
          </a:bodyPr>
          <a:lstStyle/>
          <a:p>
            <a:pPr defTabSz="685775">
              <a:lnSpc>
                <a:spcPct val="90000"/>
              </a:lnSpc>
            </a:pPr>
            <a:r>
              <a:rPr lang="en-US" sz="2100" dirty="0">
                <a:solidFill>
                  <a:srgbClr val="505050"/>
                </a:solidFill>
                <a:latin typeface="Segoe UI Semilight"/>
              </a:rPr>
              <a:t>Bot only listens to @mentions</a:t>
            </a:r>
          </a:p>
          <a:p>
            <a:pPr marL="342900" indent="-342900" defTabSz="685775">
              <a:lnSpc>
                <a:spcPct val="90000"/>
              </a:lnSpc>
              <a:buFont typeface="Arial" panose="020B0604020202020204" pitchFamily="34" charset="0"/>
              <a:buChar char="•"/>
            </a:pPr>
            <a:r>
              <a:rPr lang="en-US" dirty="0">
                <a:solidFill>
                  <a:srgbClr val="505050"/>
                </a:solidFill>
                <a:latin typeface="Segoe UI Semilight"/>
              </a:rPr>
              <a:t>Replies go to the conversation thread</a:t>
            </a:r>
          </a:p>
          <a:p>
            <a:pPr defTabSz="685775">
              <a:lnSpc>
                <a:spcPct val="90000"/>
              </a:lnSpc>
            </a:pPr>
            <a:endParaRPr lang="en-US" sz="2100" dirty="0">
              <a:solidFill>
                <a:srgbClr val="505050"/>
              </a:solidFill>
              <a:latin typeface="Segoe UI Semilight"/>
            </a:endParaRPr>
          </a:p>
          <a:p>
            <a:pPr defTabSz="685775">
              <a:lnSpc>
                <a:spcPct val="90000"/>
              </a:lnSpc>
            </a:pPr>
            <a:r>
              <a:rPr lang="en-US" sz="2100" dirty="0">
                <a:solidFill>
                  <a:srgbClr val="505050"/>
                </a:solidFill>
                <a:latin typeface="Segoe UI Semilight"/>
              </a:rPr>
              <a:t>Inbound payload in channels as flagged as </a:t>
            </a:r>
            <a:r>
              <a:rPr lang="en-US" dirty="0" err="1">
                <a:solidFill>
                  <a:srgbClr val="505050"/>
                </a:solidFill>
                <a:latin typeface="Consolas" panose="020B0609020204030204" pitchFamily="49" charset="0"/>
                <a:cs typeface="Courier New" panose="02070309020205020404" pitchFamily="49" charset="0"/>
              </a:rPr>
              <a:t>isGroup</a:t>
            </a:r>
            <a:r>
              <a:rPr lang="en-US" sz="2100" dirty="0">
                <a:solidFill>
                  <a:srgbClr val="505050"/>
                </a:solidFill>
                <a:latin typeface="Segoe UI Semilight"/>
              </a:rPr>
              <a:t> and contains Teams channel data:</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2" name="Picture 11"/>
          <p:cNvPicPr>
            <a:picLocks noChangeAspect="1"/>
          </p:cNvPicPr>
          <p:nvPr/>
        </p:nvPicPr>
        <p:blipFill rotWithShape="1">
          <a:blip r:embed="rId16" cstate="hqprint">
            <a:extLst>
              <a:ext uri="{28A0092B-C50C-407E-A947-70E740481C1C}">
                <a14:useLocalDpi xmlns:a14="http://schemas.microsoft.com/office/drawing/2010/main"/>
              </a:ext>
            </a:extLst>
          </a:blip>
          <a:srcRect b="-636"/>
          <a:stretch/>
        </p:blipFill>
        <p:spPr>
          <a:xfrm>
            <a:off x="5882185" y="2356647"/>
            <a:ext cx="2215073" cy="3529668"/>
          </a:xfrm>
          <a:prstGeom prst="rect">
            <a:avLst/>
          </a:prstGeom>
        </p:spPr>
      </p:pic>
      <p:sp>
        <p:nvSpPr>
          <p:cNvPr id="4" name="Rectangle 3"/>
          <p:cNvSpPr/>
          <p:nvPr/>
        </p:nvSpPr>
        <p:spPr>
          <a:xfrm>
            <a:off x="473384" y="4090449"/>
            <a:ext cx="4578824" cy="1615827"/>
          </a:xfrm>
          <a:prstGeom prst="rect">
            <a:avLst/>
          </a:prstGeom>
          <a:solidFill>
            <a:schemeClr val="bg1"/>
          </a:solidFill>
        </p:spPr>
        <p:txBody>
          <a:bodyPr wrap="square">
            <a:spAutoFit/>
          </a:bodyPr>
          <a:lstStyle/>
          <a:p>
            <a:pPr defTabSz="685800"/>
            <a:r>
              <a:rPr lang="en-US" sz="900" dirty="0">
                <a:solidFill>
                  <a:srgbClr val="505050"/>
                </a:solidFill>
                <a:latin typeface="Consolas" charset="0"/>
                <a:ea typeface="Consolas" charset="0"/>
                <a:cs typeface="Consolas" charset="0"/>
              </a:rPr>
              <a:t>"</a:t>
            </a:r>
            <a:r>
              <a:rPr lang="en-US" sz="900" dirty="0" err="1">
                <a:solidFill>
                  <a:srgbClr val="505050"/>
                </a:solidFill>
                <a:latin typeface="Consolas" charset="0"/>
                <a:ea typeface="Consolas" charset="0"/>
                <a:cs typeface="Consolas" charset="0"/>
              </a:rPr>
              <a:t>channelData</a:t>
            </a:r>
            <a:r>
              <a:rPr lang="en-US" sz="900" dirty="0">
                <a:solidFill>
                  <a:srgbClr val="505050"/>
                </a:solidFill>
                <a:latin typeface="Consolas" charset="0"/>
                <a:ea typeface="Consolas" charset="0"/>
                <a:cs typeface="Consolas" charset="0"/>
              </a:rPr>
              <a:t>": { </a:t>
            </a:r>
          </a:p>
          <a:p>
            <a:pPr defTabSz="685800"/>
            <a:r>
              <a:rPr lang="en-US" sz="900" dirty="0">
                <a:solidFill>
                  <a:srgbClr val="505050"/>
                </a:solidFill>
                <a:latin typeface="Consolas" charset="0"/>
                <a:ea typeface="Consolas" charset="0"/>
                <a:cs typeface="Consolas" charset="0"/>
              </a:rPr>
              <a:t>    "channel": { </a:t>
            </a:r>
          </a:p>
          <a:p>
            <a:pPr defTabSz="685800"/>
            <a:r>
              <a:rPr lang="en-US" sz="900" dirty="0">
                <a:solidFill>
                  <a:srgbClr val="505050"/>
                </a:solidFill>
                <a:latin typeface="Consolas" charset="0"/>
                <a:ea typeface="Consolas" charset="0"/>
                <a:cs typeface="Consolas" charset="0"/>
              </a:rPr>
              <a:t>        "id": "19:293ecdb923ac4458a5c23661b505fc84@thread.skype", </a:t>
            </a:r>
          </a:p>
          <a:p>
            <a:pPr defTabSz="685800"/>
            <a:r>
              <a:rPr lang="en-US" sz="900" dirty="0">
                <a:solidFill>
                  <a:srgbClr val="505050"/>
                </a:solidFill>
                <a:latin typeface="Consolas" charset="0"/>
                <a:ea typeface="Consolas" charset="0"/>
                <a:cs typeface="Consolas" charset="0"/>
              </a:rPr>
              <a:t>    }, </a:t>
            </a:r>
          </a:p>
          <a:p>
            <a:pPr defTabSz="685800"/>
            <a:r>
              <a:rPr lang="en-US" sz="900" dirty="0">
                <a:solidFill>
                  <a:srgbClr val="505050"/>
                </a:solidFill>
                <a:latin typeface="Consolas" charset="0"/>
                <a:ea typeface="Consolas" charset="0"/>
                <a:cs typeface="Consolas" charset="0"/>
              </a:rPr>
              <a:t>    "team": { </a:t>
            </a:r>
          </a:p>
          <a:p>
            <a:pPr defTabSz="685800"/>
            <a:r>
              <a:rPr lang="en-US" sz="900" dirty="0">
                <a:solidFill>
                  <a:srgbClr val="505050"/>
                </a:solidFill>
                <a:latin typeface="Consolas" charset="0"/>
                <a:ea typeface="Consolas" charset="0"/>
                <a:cs typeface="Consolas" charset="0"/>
              </a:rPr>
              <a:t>        "id": "19:293ecdb923ac4458a5c23661b505fc84@thread.skype" </a:t>
            </a:r>
          </a:p>
          <a:p>
            <a:pPr defTabSz="685800"/>
            <a:r>
              <a:rPr lang="en-US" sz="900" dirty="0">
                <a:solidFill>
                  <a:srgbClr val="505050"/>
                </a:solidFill>
                <a:latin typeface="Consolas" charset="0"/>
                <a:ea typeface="Consolas" charset="0"/>
                <a:cs typeface="Consolas" charset="0"/>
              </a:rPr>
              <a:t>    }, </a:t>
            </a:r>
          </a:p>
          <a:p>
            <a:pPr defTabSz="685800"/>
            <a:r>
              <a:rPr lang="en-US" sz="900" dirty="0">
                <a:solidFill>
                  <a:srgbClr val="505050"/>
                </a:solidFill>
                <a:latin typeface="Consolas" charset="0"/>
                <a:ea typeface="Consolas" charset="0"/>
                <a:cs typeface="Consolas" charset="0"/>
              </a:rPr>
              <a:t>    "tenant": { </a:t>
            </a:r>
          </a:p>
          <a:p>
            <a:pPr defTabSz="685800"/>
            <a:r>
              <a:rPr lang="en-US" sz="900" dirty="0">
                <a:solidFill>
                  <a:srgbClr val="505050"/>
                </a:solidFill>
                <a:latin typeface="Consolas" charset="0"/>
                <a:ea typeface="Consolas" charset="0"/>
                <a:cs typeface="Consolas" charset="0"/>
              </a:rPr>
              <a:t>        "id": "72f988bf-86f1-41af-91ab-2d7cd011db47" </a:t>
            </a:r>
          </a:p>
          <a:p>
            <a:pPr defTabSz="685800"/>
            <a:r>
              <a:rPr lang="en-US" sz="900" dirty="0">
                <a:solidFill>
                  <a:srgbClr val="505050"/>
                </a:solidFill>
                <a:latin typeface="Consolas" charset="0"/>
                <a:ea typeface="Consolas" charset="0"/>
                <a:cs typeface="Consolas" charset="0"/>
              </a:rPr>
              <a:t>    } </a:t>
            </a:r>
          </a:p>
          <a:p>
            <a:pPr defTabSz="685800"/>
            <a:r>
              <a:rPr lang="en-US" sz="900" dirty="0">
                <a:solidFill>
                  <a:srgbClr val="505050"/>
                </a:solidFill>
                <a:latin typeface="Consolas" charset="0"/>
                <a:ea typeface="Consolas" charset="0"/>
                <a:cs typeface="Consolas" charset="0"/>
              </a:rPr>
              <a:t>}</a:t>
            </a:r>
          </a:p>
        </p:txBody>
      </p:sp>
      <p:pic>
        <p:nvPicPr>
          <p:cNvPr id="14" name="Graphic 13">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85705" y="1833942"/>
            <a:ext cx="306212" cy="306212"/>
          </a:xfrm>
          <a:prstGeom prst="rect">
            <a:avLst/>
          </a:prstGeom>
        </p:spPr>
      </p:pic>
      <p:cxnSp>
        <p:nvCxnSpPr>
          <p:cNvPr id="15" name="Straight Connector 14"/>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9"/>
          <a:stretch>
            <a:fillRect/>
          </a:stretch>
        </p:blipFill>
        <p:spPr>
          <a:xfrm>
            <a:off x="436181" y="1833943"/>
            <a:ext cx="306350" cy="306350"/>
          </a:xfrm>
          <a:prstGeom prst="rect">
            <a:avLst/>
          </a:prstGeom>
        </p:spPr>
      </p:pic>
    </p:spTree>
    <p:extLst>
      <p:ext uri="{BB962C8B-B14F-4D97-AF65-F5344CB8AC3E}">
        <p14:creationId xmlns:p14="http://schemas.microsoft.com/office/powerpoint/2010/main" val="24858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in team channels – Special functions</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76548"/>
            <a:ext cx="8631570" cy="3520455"/>
          </a:xfrm>
          <a:prstGeom prst="rect">
            <a:avLst/>
          </a:prstGeom>
          <a:noFill/>
        </p:spPr>
        <p:txBody>
          <a:bodyPr wrap="square" lIns="134464" tIns="107571" rIns="134464" bIns="107571" rtlCol="0">
            <a:spAutoFit/>
          </a:bodyPr>
          <a:lstStyle/>
          <a:p>
            <a:pPr defTabSz="685775">
              <a:lnSpc>
                <a:spcPct val="90000"/>
              </a:lnSpc>
            </a:pPr>
            <a:r>
              <a:rPr lang="en-US" dirty="0">
                <a:solidFill>
                  <a:srgbClr val="505050"/>
                </a:solidFill>
                <a:latin typeface="Segoe UI Semilight"/>
              </a:rPr>
              <a:t>Retrieve a list of all team members, including:</a:t>
            </a:r>
          </a:p>
          <a:p>
            <a:pPr marL="685800" lvl="1" indent="-342900" defTabSz="685775">
              <a:lnSpc>
                <a:spcPct val="90000"/>
              </a:lnSpc>
              <a:buFont typeface="Arial" panose="020B0604020202020204" pitchFamily="34" charset="0"/>
              <a:buChar char="•"/>
            </a:pPr>
            <a:r>
              <a:rPr lang="en-US" sz="1350" dirty="0">
                <a:solidFill>
                  <a:srgbClr val="505050"/>
                </a:solidFill>
                <a:latin typeface="Segoe UI Semilight"/>
              </a:rPr>
              <a:t>Name</a:t>
            </a:r>
          </a:p>
          <a:p>
            <a:pPr marL="685800" lvl="1" indent="-342900" defTabSz="685775">
              <a:lnSpc>
                <a:spcPct val="90000"/>
              </a:lnSpc>
              <a:buFont typeface="Arial" panose="020B0604020202020204" pitchFamily="34" charset="0"/>
              <a:buChar char="•"/>
            </a:pPr>
            <a:r>
              <a:rPr lang="en-US" sz="1350" dirty="0">
                <a:solidFill>
                  <a:srgbClr val="505050"/>
                </a:solidFill>
                <a:latin typeface="Segoe UI Semilight"/>
              </a:rPr>
              <a:t>Email</a:t>
            </a:r>
          </a:p>
          <a:p>
            <a:pPr marL="685800" lvl="1" indent="-342900" defTabSz="685775">
              <a:lnSpc>
                <a:spcPct val="90000"/>
              </a:lnSpc>
              <a:buFont typeface="Arial" panose="020B0604020202020204" pitchFamily="34" charset="0"/>
              <a:buChar char="•"/>
            </a:pPr>
            <a:r>
              <a:rPr lang="en-US" sz="1350" dirty="0">
                <a:solidFill>
                  <a:srgbClr val="505050"/>
                </a:solidFill>
                <a:latin typeface="Segoe UI Semilight"/>
              </a:rPr>
              <a:t>AAD Object</a:t>
            </a:r>
          </a:p>
          <a:p>
            <a:pPr marL="685800" lvl="1" indent="-342900" defTabSz="685775">
              <a:lnSpc>
                <a:spcPct val="90000"/>
              </a:lnSpc>
              <a:buFont typeface="Arial" panose="020B0604020202020204" pitchFamily="34" charset="0"/>
              <a:buChar char="•"/>
            </a:pPr>
            <a:r>
              <a:rPr lang="en-US" sz="1350" dirty="0">
                <a:solidFill>
                  <a:srgbClr val="505050"/>
                </a:solidFill>
                <a:latin typeface="Segoe UI Semilight"/>
              </a:rPr>
              <a:t>UPN</a:t>
            </a:r>
          </a:p>
          <a:p>
            <a:pPr defTabSz="685775">
              <a:lnSpc>
                <a:spcPct val="90000"/>
              </a:lnSpc>
            </a:pPr>
            <a:endParaRPr lang="en-US" sz="1350" dirty="0">
              <a:solidFill>
                <a:srgbClr val="505050"/>
              </a:solidFill>
              <a:latin typeface="Segoe UI Semilight"/>
            </a:endParaRPr>
          </a:p>
          <a:p>
            <a:pPr defTabSz="685775">
              <a:lnSpc>
                <a:spcPct val="90000"/>
              </a:lnSpc>
            </a:pPr>
            <a:r>
              <a:rPr lang="en-US" dirty="0">
                <a:solidFill>
                  <a:srgbClr val="505050"/>
                </a:solidFill>
                <a:latin typeface="Segoe UI Semilight"/>
              </a:rPr>
              <a:t>Retrieve a list of all channels </a:t>
            </a:r>
          </a:p>
          <a:p>
            <a:pPr defTabSz="685775">
              <a:lnSpc>
                <a:spcPct val="90000"/>
              </a:lnSpc>
            </a:pPr>
            <a:endParaRPr lang="en-US" dirty="0">
              <a:solidFill>
                <a:srgbClr val="505050"/>
              </a:solidFill>
              <a:latin typeface="Segoe UI Semilight"/>
            </a:endParaRPr>
          </a:p>
          <a:p>
            <a:pPr defTabSz="685775">
              <a:lnSpc>
                <a:spcPct val="90000"/>
              </a:lnSpc>
            </a:pPr>
            <a:r>
              <a:rPr lang="en-US" dirty="0">
                <a:solidFill>
                  <a:srgbClr val="505050"/>
                </a:solidFill>
                <a:latin typeface="Segoe UI Semilight"/>
              </a:rPr>
              <a:t>@Mentioning users</a:t>
            </a:r>
          </a:p>
          <a:p>
            <a:pPr defTabSz="685775">
              <a:lnSpc>
                <a:spcPct val="90000"/>
              </a:lnSpc>
            </a:pPr>
            <a:endParaRPr lang="en-US" dirty="0">
              <a:solidFill>
                <a:srgbClr val="505050"/>
              </a:solidFill>
              <a:latin typeface="Segoe UI Semilight"/>
            </a:endParaRPr>
          </a:p>
          <a:p>
            <a:pPr defTabSz="685775">
              <a:lnSpc>
                <a:spcPct val="90000"/>
              </a:lnSpc>
            </a:pPr>
            <a:r>
              <a:rPr lang="en-US" dirty="0">
                <a:solidFill>
                  <a:srgbClr val="505050"/>
                </a:solidFill>
                <a:latin typeface="Segoe UI Semilight"/>
              </a:rPr>
              <a:t>Proactively create New Reply chain</a:t>
            </a:r>
          </a:p>
          <a:p>
            <a:pPr defTabSz="685775">
              <a:lnSpc>
                <a:spcPct val="90000"/>
              </a:lnSpc>
            </a:pPr>
            <a:endParaRPr lang="en-US" dirty="0">
              <a:solidFill>
                <a:srgbClr val="505050"/>
              </a:solidFill>
              <a:latin typeface="Segoe UI Semilight"/>
            </a:endParaRPr>
          </a:p>
          <a:p>
            <a:pPr defTabSz="685775">
              <a:lnSpc>
                <a:spcPct val="90000"/>
              </a:lnSpc>
            </a:pPr>
            <a:r>
              <a:rPr lang="en-US" dirty="0">
                <a:solidFill>
                  <a:srgbClr val="505050"/>
                </a:solidFill>
                <a:latin typeface="Segoe UI Semilight"/>
              </a:rPr>
              <a:t>Team/channel event monitoring</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User addition/remove</a:t>
            </a:r>
          </a:p>
          <a:p>
            <a:pPr marL="600075" lvl="1" indent="-257175" defTabSz="685775">
              <a:lnSpc>
                <a:spcPct val="90000"/>
              </a:lnSpc>
              <a:buFont typeface="Arial" panose="020B0604020202020204" pitchFamily="34" charset="0"/>
              <a:buChar char="•"/>
            </a:pPr>
            <a:r>
              <a:rPr lang="en-US" sz="1350" dirty="0">
                <a:solidFill>
                  <a:srgbClr val="505050"/>
                </a:solidFill>
                <a:latin typeface="Segoe UI Semilight"/>
              </a:rPr>
              <a:t>Channel creation/removal/renaming</a:t>
            </a: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2" name="Graphic 1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cxnSp>
        <p:nvCxnSpPr>
          <p:cNvPr id="13" name="Straight Connector 12"/>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8"/>
          <a:stretch>
            <a:fillRect/>
          </a:stretch>
        </p:blipFill>
        <p:spPr>
          <a:xfrm>
            <a:off x="436181" y="1833943"/>
            <a:ext cx="306350" cy="306350"/>
          </a:xfrm>
          <a:prstGeom prst="rect">
            <a:avLst/>
          </a:prstGeom>
        </p:spPr>
      </p:pic>
    </p:spTree>
    <p:extLst>
      <p:ext uri="{BB962C8B-B14F-4D97-AF65-F5344CB8AC3E}">
        <p14:creationId xmlns:p14="http://schemas.microsoft.com/office/powerpoint/2010/main" val="13385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Bot experience</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76548"/>
            <a:ext cx="8631570" cy="3495063"/>
          </a:xfrm>
          <a:prstGeom prst="rect">
            <a:avLst/>
          </a:prstGeom>
          <a:noFill/>
        </p:spPr>
        <p:txBody>
          <a:bodyPr wrap="square" lIns="134464" tIns="107571" rIns="134464" bIns="107571" rtlCol="0">
            <a:spAutoFit/>
          </a:bodyPr>
          <a:lstStyle/>
          <a:p>
            <a:pPr defTabSz="685775">
              <a:lnSpc>
                <a:spcPct val="90000"/>
              </a:lnSpc>
              <a:spcAft>
                <a:spcPts val="900"/>
              </a:spcAft>
            </a:pPr>
            <a:r>
              <a:rPr lang="en-US" sz="2100" dirty="0">
                <a:solidFill>
                  <a:srgbClr val="505050"/>
                </a:solidFill>
                <a:latin typeface="Segoe UI Semilight"/>
              </a:rPr>
              <a:t>Bots in Microsoft Teams</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Whether used as a CLI for your SaaS, or a conversation bot to facilitate work, create the experience that makes the most sense for your product.</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Take advantage of scope to provide the appropriate information in channel or via 1:1.</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Leverage the Bot Framework and Microsoft Teams Extension SDK to gain insight to the team and channel, or act as an intelligent notification system.</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Leverage Static Tabs to provide additional help and user education, right alongside the chat stream.</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pic>
        <p:nvPicPr>
          <p:cNvPr id="15" name="Graphic 14">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6354" y="1834369"/>
            <a:ext cx="306212" cy="306212"/>
          </a:xfrm>
          <a:prstGeom prst="rect">
            <a:avLst/>
          </a:prstGeom>
        </p:spPr>
      </p:pic>
      <p:pic>
        <p:nvPicPr>
          <p:cNvPr id="16" name="Graphic 15">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17" name="Straight Connector 16"/>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E8178DA-925B-4BC0-83B7-9865900B78BC}"/>
              </a:ext>
            </a:extLst>
          </p:cNvPr>
          <p:cNvPicPr>
            <a:picLocks noChangeAspect="1"/>
          </p:cNvPicPr>
          <p:nvPr/>
        </p:nvPicPr>
        <p:blipFill>
          <a:blip r:embed="rId2"/>
          <a:stretch>
            <a:fillRect/>
          </a:stretch>
        </p:blipFill>
        <p:spPr>
          <a:xfrm>
            <a:off x="495300" y="1295400"/>
            <a:ext cx="8153400" cy="3923530"/>
          </a:xfrm>
          <a:prstGeom prst="rect">
            <a:avLst/>
          </a:prstGeom>
          <a:ln>
            <a:solidFill>
              <a:schemeClr val="tx1">
                <a:lumMod val="50000"/>
                <a:lumOff val="50000"/>
              </a:schemeClr>
            </a:solidFill>
          </a:ln>
        </p:spPr>
      </p:pic>
    </p:spTree>
    <p:extLst>
      <p:ext uri="{BB962C8B-B14F-4D97-AF65-F5344CB8AC3E}">
        <p14:creationId xmlns:p14="http://schemas.microsoft.com/office/powerpoint/2010/main" val="2760977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Compose Extensions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09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07590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21619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67720"/>
            <a:ext cx="9144000" cy="5143500"/>
          </a:xfrm>
          <a:prstGeom prst="rect">
            <a:avLst/>
          </a:prstGeom>
        </p:spPr>
      </p:pic>
    </p:spTree>
    <p:extLst>
      <p:ext uri="{BB962C8B-B14F-4D97-AF65-F5344CB8AC3E}">
        <p14:creationId xmlns:p14="http://schemas.microsoft.com/office/powerpoint/2010/main" val="338129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6896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9397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Compose Extensions</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4" y="2476548"/>
            <a:ext cx="4501027" cy="3402730"/>
          </a:xfrm>
          <a:prstGeom prst="rect">
            <a:avLst/>
          </a:prstGeom>
          <a:noFill/>
        </p:spPr>
        <p:txBody>
          <a:bodyPr wrap="square" lIns="134464" tIns="107571" rIns="134464" bIns="107571" rtlCol="0">
            <a:spAutoFit/>
          </a:bodyPr>
          <a:lstStyle/>
          <a:p>
            <a:pPr defTabSz="685775">
              <a:lnSpc>
                <a:spcPct val="90000"/>
              </a:lnSpc>
              <a:spcAft>
                <a:spcPts val="1800"/>
              </a:spcAft>
              <a:defRPr/>
            </a:pPr>
            <a:r>
              <a:rPr lang="en-US" dirty="0">
                <a:solidFill>
                  <a:srgbClr val="505050"/>
                </a:solidFill>
                <a:latin typeface="Segoe UI Semilight"/>
              </a:rPr>
              <a:t>Cloud-hosted service that listens to user requests and responds with cards or rich media</a:t>
            </a:r>
          </a:p>
          <a:p>
            <a:pPr defTabSz="685775">
              <a:lnSpc>
                <a:spcPct val="90000"/>
              </a:lnSpc>
              <a:spcAft>
                <a:spcPts val="1800"/>
              </a:spcAft>
              <a:defRPr/>
            </a:pPr>
            <a:r>
              <a:rPr lang="en-US" dirty="0">
                <a:solidFill>
                  <a:srgbClr val="505050"/>
                </a:solidFill>
                <a:latin typeface="Segoe UI Semilight"/>
              </a:rPr>
              <a:t>Leverage the Bot you’ve already built, or build another </a:t>
            </a:r>
          </a:p>
          <a:p>
            <a:pPr defTabSz="685775">
              <a:lnSpc>
                <a:spcPct val="90000"/>
              </a:lnSpc>
              <a:spcAft>
                <a:spcPts val="1800"/>
              </a:spcAft>
              <a:defRPr/>
            </a:pPr>
            <a:r>
              <a:rPr lang="en-US" dirty="0">
                <a:solidFill>
                  <a:srgbClr val="505050"/>
                </a:solidFill>
                <a:latin typeface="Segoe UI Semilight"/>
              </a:rPr>
              <a:t>Define commands and parameters in the </a:t>
            </a:r>
            <a:r>
              <a:rPr lang="en-US" dirty="0" err="1">
                <a:solidFill>
                  <a:srgbClr val="505050"/>
                </a:solidFill>
                <a:latin typeface="Segoe UI Semilight"/>
              </a:rPr>
              <a:t>manifest.json</a:t>
            </a:r>
            <a:endParaRPr lang="en-US" dirty="0">
              <a:solidFill>
                <a:srgbClr val="505050"/>
              </a:solidFill>
              <a:latin typeface="Segoe UI Semilight"/>
            </a:endParaRPr>
          </a:p>
          <a:p>
            <a:pPr defTabSz="685775">
              <a:lnSpc>
                <a:spcPct val="90000"/>
              </a:lnSpc>
              <a:spcAft>
                <a:spcPts val="1800"/>
              </a:spcAft>
              <a:defRPr/>
            </a:pPr>
            <a:r>
              <a:rPr lang="en-US" dirty="0">
                <a:solidFill>
                  <a:srgbClr val="505050"/>
                </a:solidFill>
                <a:latin typeface="Segoe UI Semilight"/>
              </a:rPr>
              <a:t>Handle via Bot Framework activity, leveraging the Microsoft Bot Extension SDKs</a:t>
            </a:r>
          </a:p>
        </p:txBody>
      </p:sp>
      <p:sp>
        <p:nvSpPr>
          <p:cNvPr id="5" name="Rectangle 4"/>
          <p:cNvSpPr/>
          <p:nvPr/>
        </p:nvSpPr>
        <p:spPr>
          <a:xfrm>
            <a:off x="5100114" y="2585169"/>
            <a:ext cx="3627889" cy="3208571"/>
          </a:xfrm>
          <a:prstGeom prst="rect">
            <a:avLst/>
          </a:prstGeom>
          <a:solidFill>
            <a:schemeClr val="bg1"/>
          </a:solidFill>
        </p:spPr>
        <p:txBody>
          <a:bodyPr wrap="square">
            <a:spAutoFit/>
          </a:bodyPr>
          <a:lstStyle/>
          <a:p>
            <a:pPr defTabSz="685800"/>
            <a:r>
              <a:rPr lang="en-US" sz="1350" dirty="0">
                <a:solidFill>
                  <a:srgbClr val="505050"/>
                </a:solidFill>
                <a:latin typeface="Segoe UI Semilight"/>
              </a:rPr>
              <a:t> </a:t>
            </a:r>
            <a:r>
              <a:rPr lang="en-US" sz="900" dirty="0">
                <a:solidFill>
                  <a:srgbClr val="505050"/>
                </a:solidFill>
                <a:latin typeface="Consolas" panose="020B0609020204030204" pitchFamily="49" charset="0"/>
              </a:rPr>
              <a:t>"</a:t>
            </a:r>
            <a:r>
              <a:rPr lang="en-US" sz="900" dirty="0" err="1">
                <a:solidFill>
                  <a:srgbClr val="505050"/>
                </a:solidFill>
                <a:latin typeface="Consolas" panose="020B0609020204030204" pitchFamily="49" charset="0"/>
              </a:rPr>
              <a:t>composeExtensions</a:t>
            </a:r>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r>
              <a:rPr lang="en-US" sz="900" dirty="0" err="1">
                <a:solidFill>
                  <a:srgbClr val="505050"/>
                </a:solidFill>
                <a:latin typeface="Consolas" panose="020B0609020204030204" pitchFamily="49" charset="0"/>
              </a:rPr>
              <a:t>botId</a:t>
            </a:r>
            <a:r>
              <a:rPr lang="en-US" sz="900" dirty="0">
                <a:solidFill>
                  <a:srgbClr val="505050"/>
                </a:solidFill>
                <a:latin typeface="Consolas" panose="020B0609020204030204" pitchFamily="49" charset="0"/>
              </a:rPr>
              <a:t>": "57a3c29f-1fc5-4d97-a142-35bb662b7b23",</a:t>
            </a:r>
          </a:p>
          <a:p>
            <a:pPr defTabSz="685800"/>
            <a:r>
              <a:rPr lang="en-US" sz="900" dirty="0">
                <a:solidFill>
                  <a:srgbClr val="505050"/>
                </a:solidFill>
                <a:latin typeface="Consolas" panose="020B0609020204030204" pitchFamily="49" charset="0"/>
              </a:rPr>
              <a:t>      "scopes": [</a:t>
            </a:r>
          </a:p>
          <a:p>
            <a:pPr defTabSz="685800"/>
            <a:r>
              <a:rPr lang="en-US" sz="900" dirty="0">
                <a:solidFill>
                  <a:srgbClr val="505050"/>
                </a:solidFill>
                <a:latin typeface="Consolas" panose="020B0609020204030204" pitchFamily="49" charset="0"/>
              </a:rPr>
              <a:t>        "personal"</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"commands": [{</a:t>
            </a:r>
          </a:p>
          <a:p>
            <a:pPr defTabSz="685800"/>
            <a:r>
              <a:rPr lang="en-US" sz="900" dirty="0">
                <a:solidFill>
                  <a:srgbClr val="505050"/>
                </a:solidFill>
                <a:latin typeface="Consolas" panose="020B0609020204030204" pitchFamily="49" charset="0"/>
              </a:rPr>
              <a:t>          "id": "</a:t>
            </a:r>
            <a:r>
              <a:rPr lang="en-US" sz="900" dirty="0" err="1">
                <a:solidFill>
                  <a:srgbClr val="505050"/>
                </a:solidFill>
                <a:latin typeface="Consolas" panose="020B0609020204030204" pitchFamily="49" charset="0"/>
              </a:rPr>
              <a:t>searchCmd</a:t>
            </a:r>
            <a:r>
              <a:rPr lang="en-US" sz="900" dirty="0">
                <a:solidFill>
                  <a:srgbClr val="505050"/>
                </a:solidFill>
                <a:latin typeface="Consolas" panose="020B0609020204030204" pitchFamily="49" charset="0"/>
              </a:rPr>
              <a:t>",</a:t>
            </a:r>
          </a:p>
          <a:p>
            <a:pPr defTabSz="685800"/>
            <a:r>
              <a:rPr lang="en-US" sz="900" dirty="0">
                <a:solidFill>
                  <a:srgbClr val="505050"/>
                </a:solidFill>
                <a:latin typeface="Consolas" panose="020B0609020204030204" pitchFamily="49" charset="0"/>
              </a:rPr>
              <a:t>          "description": "Search Bing for information on the web",</a:t>
            </a:r>
          </a:p>
          <a:p>
            <a:pPr defTabSz="685800"/>
            <a:r>
              <a:rPr lang="en-US" sz="900" dirty="0">
                <a:solidFill>
                  <a:srgbClr val="505050"/>
                </a:solidFill>
                <a:latin typeface="Consolas" panose="020B0609020204030204" pitchFamily="49" charset="0"/>
              </a:rPr>
              <a:t>          "title": "Search",</a:t>
            </a:r>
          </a:p>
          <a:p>
            <a:pPr defTabSz="685800"/>
            <a:r>
              <a:rPr lang="en-US" sz="900" dirty="0">
                <a:solidFill>
                  <a:srgbClr val="505050"/>
                </a:solidFill>
                <a:latin typeface="Consolas" panose="020B0609020204030204" pitchFamily="49" charset="0"/>
              </a:rPr>
              <a:t>          "</a:t>
            </a:r>
            <a:r>
              <a:rPr lang="en-US" sz="900" dirty="0" err="1">
                <a:solidFill>
                  <a:srgbClr val="505050"/>
                </a:solidFill>
                <a:latin typeface="Consolas" panose="020B0609020204030204" pitchFamily="49" charset="0"/>
              </a:rPr>
              <a:t>initialRun</a:t>
            </a:r>
            <a:r>
              <a:rPr lang="en-US" sz="900" dirty="0">
                <a:solidFill>
                  <a:srgbClr val="505050"/>
                </a:solidFill>
                <a:latin typeface="Consolas" panose="020B0609020204030204" pitchFamily="49" charset="0"/>
              </a:rPr>
              <a:t>": "true",</a:t>
            </a:r>
          </a:p>
          <a:p>
            <a:pPr defTabSz="685800"/>
            <a:r>
              <a:rPr lang="en-US" sz="900" dirty="0">
                <a:solidFill>
                  <a:srgbClr val="505050"/>
                </a:solidFill>
                <a:latin typeface="Consolas" panose="020B0609020204030204" pitchFamily="49" charset="0"/>
              </a:rPr>
              <a:t>          "parameters": [{</a:t>
            </a:r>
          </a:p>
          <a:p>
            <a:pPr defTabSz="685800"/>
            <a:r>
              <a:rPr lang="en-US" sz="900" dirty="0">
                <a:solidFill>
                  <a:srgbClr val="505050"/>
                </a:solidFill>
                <a:latin typeface="Consolas" panose="020B0609020204030204" pitchFamily="49" charset="0"/>
              </a:rPr>
              <a:t>            "name": "</a:t>
            </a:r>
            <a:r>
              <a:rPr lang="en-US" sz="900" dirty="0" err="1">
                <a:solidFill>
                  <a:srgbClr val="505050"/>
                </a:solidFill>
                <a:latin typeface="Consolas" panose="020B0609020204030204" pitchFamily="49" charset="0"/>
              </a:rPr>
              <a:t>searchKeyword</a:t>
            </a:r>
            <a:r>
              <a:rPr lang="en-US" sz="900" dirty="0">
                <a:solidFill>
                  <a:srgbClr val="505050"/>
                </a:solidFill>
                <a:latin typeface="Consolas" panose="020B0609020204030204" pitchFamily="49" charset="0"/>
              </a:rPr>
              <a:t>",</a:t>
            </a:r>
          </a:p>
          <a:p>
            <a:pPr defTabSz="685800"/>
            <a:r>
              <a:rPr lang="en-US" sz="900" dirty="0">
                <a:solidFill>
                  <a:srgbClr val="505050"/>
                </a:solidFill>
                <a:latin typeface="Consolas" panose="020B0609020204030204" pitchFamily="49" charset="0"/>
              </a:rPr>
              <a:t>            "description": "Enter your search keywords",</a:t>
            </a:r>
          </a:p>
          <a:p>
            <a:pPr defTabSz="685800"/>
            <a:r>
              <a:rPr lang="en-US" sz="900" dirty="0">
                <a:solidFill>
                  <a:srgbClr val="505050"/>
                </a:solidFill>
                <a:latin typeface="Consolas" panose="020B0609020204030204" pitchFamily="49" charset="0"/>
              </a:rPr>
              <a:t>            "title": "Keywords"</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p>
          <a:p>
            <a:pPr defTabSz="685800"/>
            <a:r>
              <a:rPr lang="en-US" sz="900" dirty="0">
                <a:solidFill>
                  <a:srgbClr val="505050"/>
                </a:solidFill>
                <a:latin typeface="Consolas" panose="020B0609020204030204" pitchFamily="49" charset="0"/>
              </a:rPr>
              <a:t>  ],</a:t>
            </a:r>
          </a:p>
        </p:txBody>
      </p:sp>
      <p:sp>
        <p:nvSpPr>
          <p:cNvPr id="6" name="TextBox 5"/>
          <p:cNvSpPr txBox="1"/>
          <p:nvPr/>
        </p:nvSpPr>
        <p:spPr>
          <a:xfrm>
            <a:off x="5051795" y="5706154"/>
            <a:ext cx="2464095" cy="346249"/>
          </a:xfrm>
          <a:prstGeom prst="rect">
            <a:avLst/>
          </a:prstGeom>
          <a:noFill/>
        </p:spPr>
        <p:txBody>
          <a:bodyPr wrap="square" lIns="137160" tIns="109728" rIns="137160" bIns="109728" rtlCol="0">
            <a:spAutoFit/>
          </a:bodyPr>
          <a:lstStyle/>
          <a:p>
            <a:pPr defTabSz="685800">
              <a:lnSpc>
                <a:spcPct val="90000"/>
              </a:lnSpc>
              <a:spcAft>
                <a:spcPts val="450"/>
              </a:spcAft>
            </a:pPr>
            <a:r>
              <a:rPr lang="en-US" sz="900" dirty="0">
                <a:gradFill>
                  <a:gsLst>
                    <a:gs pos="2917">
                      <a:srgbClr val="505050"/>
                    </a:gs>
                    <a:gs pos="30000">
                      <a:srgbClr val="505050"/>
                    </a:gs>
                  </a:gsLst>
                  <a:lin ang="5400000" scaled="0"/>
                </a:gradFill>
                <a:latin typeface="Segoe UI Semilight"/>
              </a:rPr>
              <a:t>(Snippet)</a:t>
            </a:r>
          </a:p>
        </p:txBody>
      </p:sp>
      <p:pic>
        <p:nvPicPr>
          <p:cNvPr id="23" name="Graphic 22">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3897" y="1833942"/>
            <a:ext cx="306212" cy="306212"/>
          </a:xfrm>
          <a:prstGeom prst="rect">
            <a:avLst/>
          </a:prstGeom>
        </p:spPr>
      </p:pic>
      <p:cxnSp>
        <p:nvCxnSpPr>
          <p:cNvPr id="25" name="Straight Connector 2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621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Compose Extension experience</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085" y="2466312"/>
            <a:ext cx="8631570" cy="2497867"/>
          </a:xfrm>
          <a:prstGeom prst="rect">
            <a:avLst/>
          </a:prstGeom>
          <a:noFill/>
        </p:spPr>
        <p:txBody>
          <a:bodyPr wrap="square" lIns="134464" tIns="107571" rIns="134464" bIns="107571" rtlCol="0">
            <a:spAutoFit/>
          </a:bodyPr>
          <a:lstStyle/>
          <a:p>
            <a:pPr defTabSz="685775">
              <a:lnSpc>
                <a:spcPct val="90000"/>
              </a:lnSpc>
              <a:spcAft>
                <a:spcPts val="900"/>
              </a:spcAft>
            </a:pPr>
            <a:r>
              <a:rPr lang="en-US" sz="2100" dirty="0">
                <a:solidFill>
                  <a:srgbClr val="505050"/>
                </a:solidFill>
                <a:latin typeface="Segoe UI Semilight"/>
              </a:rPr>
              <a:t>Compose Extensions in Microsoft Teams</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Share content that makes sense in conversations.</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Add on as part of your core Bot offering to facilitate easier management.</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Take advantage of the rich card types provided as part of the platform.</a:t>
            </a:r>
          </a:p>
          <a:p>
            <a:pPr marL="600075" lvl="1" indent="-257175" defTabSz="685775">
              <a:lnSpc>
                <a:spcPct val="90000"/>
              </a:lnSpc>
              <a:spcAft>
                <a:spcPts val="900"/>
              </a:spcAft>
              <a:buFont typeface="Arial" panose="020B0604020202020204" pitchFamily="34" charset="0"/>
              <a:buChar char="•"/>
            </a:pPr>
            <a:r>
              <a:rPr lang="en-US" dirty="0">
                <a:solidFill>
                  <a:srgbClr val="505050"/>
                </a:solidFill>
                <a:latin typeface="Segoe UI Semilight"/>
              </a:rPr>
              <a:t>Optimize search results to keep compose extensions snappy and responsive.</a:t>
            </a: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a:p>
            <a:pPr marL="600075" lvl="1" indent="-257175" defTabSz="685775">
              <a:lnSpc>
                <a:spcPct val="90000"/>
              </a:lnSpc>
              <a:buFont typeface="Arial" panose="020B0604020202020204" pitchFamily="34" charset="0"/>
              <a:buChar cha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Graphic 11">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4792" y="1834176"/>
            <a:ext cx="306212" cy="306212"/>
          </a:xfrm>
          <a:prstGeom prst="rect">
            <a:avLst/>
          </a:prstGeom>
        </p:spPr>
      </p:pic>
      <p:pic>
        <p:nvPicPr>
          <p:cNvPr id="13" name="Graphic 12">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6600" y="1833943"/>
            <a:ext cx="306212" cy="306212"/>
          </a:xfrm>
          <a:prstGeom prst="rect">
            <a:avLst/>
          </a:prstGeom>
        </p:spPr>
      </p:pic>
      <p:pic>
        <p:nvPicPr>
          <p:cNvPr id="17" name="Graphic 16">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01" y="1834178"/>
            <a:ext cx="306212" cy="306212"/>
          </a:xfrm>
          <a:prstGeom prst="rect">
            <a:avLst/>
          </a:prstGeom>
        </p:spPr>
      </p:pic>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644" y="1832427"/>
            <a:ext cx="306212" cy="306212"/>
          </a:xfrm>
          <a:prstGeom prst="rect">
            <a:avLst/>
          </a:prstGeom>
        </p:spPr>
      </p:pic>
      <p:pic>
        <p:nvPicPr>
          <p:cNvPr id="20" name="Graphic 19">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5451" y="1832194"/>
            <a:ext cx="306212" cy="306212"/>
          </a:xfrm>
          <a:prstGeom prst="rect">
            <a:avLst/>
          </a:prstGeom>
        </p:spPr>
      </p:pic>
      <p:pic>
        <p:nvPicPr>
          <p:cNvPr id="22" name="Graphic 21">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93897" y="1833942"/>
            <a:ext cx="306212" cy="306212"/>
          </a:xfrm>
          <a:prstGeom prst="rect">
            <a:avLst/>
          </a:prstGeom>
        </p:spPr>
      </p:pic>
      <p:cxnSp>
        <p:nvCxnSpPr>
          <p:cNvPr id="24" name="Straight Connector 23"/>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9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Connectors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4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3104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4427-A90E-44F8-9599-0A041ABD01F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C38A383-ADFB-4031-A9C2-F8A7E8C66BEE}"/>
              </a:ext>
            </a:extLst>
          </p:cNvPr>
          <p:cNvPicPr>
            <a:picLocks noChangeAspect="1"/>
          </p:cNvPicPr>
          <p:nvPr/>
        </p:nvPicPr>
        <p:blipFill>
          <a:blip r:embed="rId2"/>
          <a:stretch>
            <a:fillRect/>
          </a:stretch>
        </p:blipFill>
        <p:spPr>
          <a:xfrm>
            <a:off x="169606" y="1447800"/>
            <a:ext cx="8059994" cy="3878581"/>
          </a:xfrm>
          <a:prstGeom prst="rect">
            <a:avLst/>
          </a:prstGeom>
        </p:spPr>
      </p:pic>
    </p:spTree>
    <p:extLst>
      <p:ext uri="{BB962C8B-B14F-4D97-AF65-F5344CB8AC3E}">
        <p14:creationId xmlns:p14="http://schemas.microsoft.com/office/powerpoint/2010/main" val="941105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Office 365 Connectors</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4" y="2476548"/>
            <a:ext cx="4501027" cy="2654833"/>
          </a:xfrm>
          <a:prstGeom prst="rect">
            <a:avLst/>
          </a:prstGeom>
          <a:noFill/>
        </p:spPr>
        <p:txBody>
          <a:bodyPr wrap="square" lIns="134464" tIns="107571" rIns="134464" bIns="107571" rtlCol="0">
            <a:spAutoFit/>
          </a:bodyPr>
          <a:lstStyle/>
          <a:p>
            <a:pPr defTabSz="685775">
              <a:lnSpc>
                <a:spcPct val="90000"/>
              </a:lnSpc>
              <a:spcAft>
                <a:spcPts val="1800"/>
              </a:spcAft>
              <a:defRPr/>
            </a:pPr>
            <a:r>
              <a:rPr lang="en-US" dirty="0">
                <a:solidFill>
                  <a:srgbClr val="505050"/>
                </a:solidFill>
                <a:latin typeface="Segoe UI Semilight"/>
              </a:rPr>
              <a:t>Leverage </a:t>
            </a:r>
            <a:r>
              <a:rPr lang="en-US" dirty="0" err="1">
                <a:solidFill>
                  <a:srgbClr val="505050"/>
                </a:solidFill>
                <a:latin typeface="Segoe UI Semilight"/>
              </a:rPr>
              <a:t>webhooks</a:t>
            </a:r>
            <a:r>
              <a:rPr lang="en-US" dirty="0">
                <a:solidFill>
                  <a:srgbClr val="505050"/>
                </a:solidFill>
                <a:latin typeface="Segoe UI Semilight"/>
              </a:rPr>
              <a:t> to send activity into Teams</a:t>
            </a:r>
          </a:p>
          <a:p>
            <a:pPr defTabSz="685775">
              <a:lnSpc>
                <a:spcPct val="90000"/>
              </a:lnSpc>
              <a:spcAft>
                <a:spcPts val="1800"/>
              </a:spcAft>
              <a:defRPr/>
            </a:pPr>
            <a:r>
              <a:rPr lang="en-US" dirty="0">
                <a:solidFill>
                  <a:srgbClr val="505050"/>
                </a:solidFill>
                <a:latin typeface="Segoe UI Semilight"/>
              </a:rPr>
              <a:t>Build your own connector, registering on the Connector Developer Portal</a:t>
            </a:r>
          </a:p>
          <a:p>
            <a:pPr defTabSz="685775">
              <a:lnSpc>
                <a:spcPct val="90000"/>
              </a:lnSpc>
              <a:spcAft>
                <a:spcPts val="1800"/>
              </a:spcAft>
              <a:defRPr/>
            </a:pPr>
            <a:r>
              <a:rPr lang="en-US" dirty="0">
                <a:solidFill>
                  <a:srgbClr val="505050"/>
                </a:solidFill>
                <a:latin typeface="Segoe UI Semilight"/>
              </a:rPr>
              <a:t>Simply add Connector ID to </a:t>
            </a:r>
            <a:r>
              <a:rPr lang="en-US" dirty="0" err="1">
                <a:solidFill>
                  <a:srgbClr val="505050"/>
                </a:solidFill>
                <a:latin typeface="Segoe UI Semilight"/>
              </a:rPr>
              <a:t>manifest.json</a:t>
            </a:r>
            <a:endParaRPr lang="en-US" dirty="0">
              <a:solidFill>
                <a:srgbClr val="505050"/>
              </a:solidFill>
              <a:latin typeface="Segoe UI Semilight"/>
            </a:endParaRPr>
          </a:p>
          <a:p>
            <a:pPr defTabSz="685775">
              <a:lnSpc>
                <a:spcPct val="90000"/>
              </a:lnSpc>
              <a:spcAft>
                <a:spcPts val="1800"/>
              </a:spcAft>
              <a:defRPr/>
            </a:pPr>
            <a:r>
              <a:rPr lang="en-US" dirty="0">
                <a:solidFill>
                  <a:srgbClr val="505050"/>
                </a:solidFill>
                <a:latin typeface="Segoe UI Semilight"/>
              </a:rPr>
              <a:t>Leverage new Actionable Messages, to allow users to get inline work done</a:t>
            </a:r>
          </a:p>
        </p:txBody>
      </p:sp>
      <p:pic>
        <p:nvPicPr>
          <p:cNvPr id="1026" name="Picture 2" descr="A screenshot of an actionable message in Microsoft Teams"/>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4507866" y="2574279"/>
            <a:ext cx="4391969" cy="2828881"/>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pic>
        <p:nvPicPr>
          <p:cNvPr id="23" name="Graphic 2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24792" y="1834176"/>
            <a:ext cx="306212" cy="306212"/>
          </a:xfrm>
          <a:prstGeom prst="rect">
            <a:avLst/>
          </a:prstGeom>
        </p:spPr>
      </p:pic>
      <p:pic>
        <p:nvPicPr>
          <p:cNvPr id="24" name="Graphic 23">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16600" y="1833943"/>
            <a:ext cx="306212" cy="306212"/>
          </a:xfrm>
          <a:prstGeom prst="rect">
            <a:avLst/>
          </a:prstGeom>
        </p:spPr>
      </p:pic>
      <p:cxnSp>
        <p:nvCxnSpPr>
          <p:cNvPr id="25" name="Straight Connector 24"/>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5571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Activity Feed</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59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37725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03397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402808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16" name="Graphic 15">
            <a:extLst>
              <a:ext uri="{FF2B5EF4-FFF2-40B4-BE49-F238E27FC236}">
                <a16:creationId xmlns:a16="http://schemas.microsoft.com/office/drawing/2014/main" id="{71733AC5-6981-4FBF-A391-1FAA245D6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17" name="Graphic 16">
            <a:extLst>
              <a:ext uri="{FF2B5EF4-FFF2-40B4-BE49-F238E27FC236}">
                <a16:creationId xmlns:a16="http://schemas.microsoft.com/office/drawing/2014/main" id="{B3A6EB00-FD2B-4F3B-B63F-12158E072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18"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0"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2" name="Picture 21">
            <a:extLst>
              <a:ext uri="{FF2B5EF4-FFF2-40B4-BE49-F238E27FC236}">
                <a16:creationId xmlns:a16="http://schemas.microsoft.com/office/drawing/2014/main" id="{239D571D-A27D-42F4-9304-6F172975F0BB}"/>
              </a:ext>
            </a:extLst>
          </p:cNvPr>
          <p:cNvPicPr>
            <a:picLocks noChangeAspect="1"/>
          </p:cNvPicPr>
          <p:nvPr/>
        </p:nvPicPr>
        <p:blipFill>
          <a:blip r:embed="rId13"/>
          <a:stretch>
            <a:fillRect/>
          </a:stretch>
        </p:blipFill>
        <p:spPr>
          <a:xfrm>
            <a:off x="7720692" y="1833944"/>
            <a:ext cx="229659" cy="306212"/>
          </a:xfrm>
          <a:prstGeom prst="rect">
            <a:avLst/>
          </a:prstGeom>
        </p:spPr>
      </p:pic>
      <p:pic>
        <p:nvPicPr>
          <p:cNvPr id="12" name="Picture 11"/>
          <p:cNvPicPr>
            <a:picLocks noChangeAspect="1"/>
          </p:cNvPicPr>
          <p:nvPr/>
        </p:nvPicPr>
        <p:blipFill>
          <a:blip r:embed="rId14"/>
          <a:stretch>
            <a:fillRect/>
          </a:stretch>
        </p:blipFill>
        <p:spPr>
          <a:xfrm>
            <a:off x="436181" y="1833943"/>
            <a:ext cx="306350" cy="306350"/>
          </a:xfrm>
          <a:prstGeom prst="rect">
            <a:avLst/>
          </a:prstGeom>
        </p:spPr>
      </p:pic>
      <p:sp>
        <p:nvSpPr>
          <p:cNvPr id="13" name="TextBox 12">
            <a:extLst/>
          </p:cNvPr>
          <p:cNvSpPr txBox="1"/>
          <p:nvPr/>
        </p:nvSpPr>
        <p:spPr>
          <a:xfrm>
            <a:off x="159533" y="2476548"/>
            <a:ext cx="4948082" cy="2174702"/>
          </a:xfrm>
          <a:prstGeom prst="rect">
            <a:avLst/>
          </a:prstGeom>
          <a:noFill/>
        </p:spPr>
        <p:txBody>
          <a:bodyPr wrap="square" lIns="134464" tIns="107571" rIns="134464" bIns="107571" rtlCol="0">
            <a:spAutoFit/>
          </a:bodyPr>
          <a:lstStyle/>
          <a:p>
            <a:pPr defTabSz="685775">
              <a:lnSpc>
                <a:spcPct val="90000"/>
              </a:lnSpc>
              <a:spcAft>
                <a:spcPts val="1800"/>
              </a:spcAft>
              <a:defRPr/>
            </a:pPr>
            <a:r>
              <a:rPr lang="en-US" dirty="0">
                <a:solidFill>
                  <a:srgbClr val="505050"/>
                </a:solidFill>
                <a:latin typeface="Segoe UI Semilight"/>
              </a:rPr>
              <a:t>Use the Activity Feed to send important information to your users</a:t>
            </a:r>
          </a:p>
          <a:p>
            <a:pPr defTabSz="685775">
              <a:lnSpc>
                <a:spcPct val="90000"/>
              </a:lnSpc>
              <a:spcAft>
                <a:spcPts val="1800"/>
              </a:spcAft>
              <a:defRPr/>
            </a:pPr>
            <a:r>
              <a:rPr lang="en-US" dirty="0">
                <a:solidFill>
                  <a:srgbClr val="505050"/>
                </a:solidFill>
                <a:latin typeface="Segoe UI Semilight"/>
              </a:rPr>
              <a:t>Leverage your existing Bot, to tag specific messages as notification alerts</a:t>
            </a:r>
          </a:p>
          <a:p>
            <a:pPr defTabSz="685775">
              <a:lnSpc>
                <a:spcPct val="90000"/>
              </a:lnSpc>
              <a:spcAft>
                <a:spcPts val="1800"/>
              </a:spcAft>
              <a:defRPr/>
            </a:pPr>
            <a:r>
              <a:rPr lang="en-US" dirty="0">
                <a:solidFill>
                  <a:srgbClr val="505050"/>
                </a:solidFill>
                <a:latin typeface="Segoe UI Semilight"/>
              </a:rPr>
              <a:t>Encode a deep link to your entity (tab) to allow one-click navigation to your content</a:t>
            </a:r>
          </a:p>
        </p:txBody>
      </p:sp>
      <p:pic>
        <p:nvPicPr>
          <p:cNvPr id="14" name="Picture 13"/>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5546680" y="2453116"/>
            <a:ext cx="2631398" cy="3285861"/>
          </a:xfrm>
          <a:prstGeom prst="rect">
            <a:avLst/>
          </a:prstGeom>
        </p:spPr>
      </p:pic>
      <p:pic>
        <p:nvPicPr>
          <p:cNvPr id="19" name="Graphic 18">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5705" y="1833942"/>
            <a:ext cx="306212" cy="306212"/>
          </a:xfrm>
          <a:prstGeom prst="rect">
            <a:avLst/>
          </a:prstGeom>
        </p:spPr>
      </p:pic>
      <p:pic>
        <p:nvPicPr>
          <p:cNvPr id="23" name="Graphic 2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5757" y="1833944"/>
            <a:ext cx="306212" cy="306212"/>
          </a:xfrm>
          <a:prstGeom prst="rect">
            <a:avLst/>
          </a:prstGeom>
        </p:spPr>
      </p:pic>
      <p:cxnSp>
        <p:nvCxnSpPr>
          <p:cNvPr id="24" name="Straight Connector 23"/>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385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Putting it all together </a:t>
            </a:r>
          </a:p>
        </p:txBody>
      </p:sp>
    </p:spTree>
    <p:extLst>
      <p:ext uri="{BB962C8B-B14F-4D97-AF65-F5344CB8AC3E}">
        <p14:creationId xmlns:p14="http://schemas.microsoft.com/office/powerpoint/2010/main" val="392543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app</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9"/>
            <a:ext cx="8631570" cy="424992"/>
          </a:xfrm>
          <a:prstGeom prst="rect">
            <a:avLst/>
          </a:prstGeom>
          <a:noFill/>
        </p:spPr>
        <p:txBody>
          <a:bodyPr wrap="square" lIns="134464" tIns="107571" rIns="134464" bIns="107571" rtlCol="0">
            <a:spAutoFit/>
          </a:bodyPr>
          <a:lstStyle/>
          <a:p>
            <a:pPr marL="600075" lvl="1" indent="-257175" defTabSz="685775">
              <a:lnSpc>
                <a:spcPct val="90000"/>
              </a:lnSpc>
              <a:buFont typeface="Arial" panose="020B0604020202020204" pitchFamily="34" charset="0"/>
              <a:buChar char="•"/>
              <a:defRP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nvPr>
        </p:nvGraphicFramePr>
        <p:xfrm>
          <a:off x="259945" y="2629139"/>
          <a:ext cx="8631570" cy="2907497"/>
        </p:xfrm>
        <a:graphic>
          <a:graphicData uri="http://schemas.openxmlformats.org/drawingml/2006/table">
            <a:tbl>
              <a:tblPr firstRow="1" bandRow="1"/>
              <a:tblGrid>
                <a:gridCol w="1883610">
                  <a:extLst>
                    <a:ext uri="{9D8B030D-6E8A-4147-A177-3AD203B41FA5}">
                      <a16:colId xmlns:a16="http://schemas.microsoft.com/office/drawing/2014/main" val="4226409758"/>
                    </a:ext>
                  </a:extLst>
                </a:gridCol>
                <a:gridCol w="1634118">
                  <a:extLst>
                    <a:ext uri="{9D8B030D-6E8A-4147-A177-3AD203B41FA5}">
                      <a16:colId xmlns:a16="http://schemas.microsoft.com/office/drawing/2014/main" val="1927813535"/>
                    </a:ext>
                  </a:extLst>
                </a:gridCol>
                <a:gridCol w="1596113">
                  <a:extLst>
                    <a:ext uri="{9D8B030D-6E8A-4147-A177-3AD203B41FA5}">
                      <a16:colId xmlns:a16="http://schemas.microsoft.com/office/drawing/2014/main" val="195517591"/>
                    </a:ext>
                  </a:extLst>
                </a:gridCol>
                <a:gridCol w="1596113">
                  <a:extLst>
                    <a:ext uri="{9D8B030D-6E8A-4147-A177-3AD203B41FA5}">
                      <a16:colId xmlns:a16="http://schemas.microsoft.com/office/drawing/2014/main" val="1995890332"/>
                    </a:ext>
                  </a:extLst>
                </a:gridCol>
                <a:gridCol w="1921617">
                  <a:extLst>
                    <a:ext uri="{9D8B030D-6E8A-4147-A177-3AD203B41FA5}">
                      <a16:colId xmlns:a16="http://schemas.microsoft.com/office/drawing/2014/main" val="4128444795"/>
                    </a:ext>
                  </a:extLst>
                </a:gridCol>
              </a:tblGrid>
              <a:tr h="139446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Sharing group information</a:t>
                      </a:r>
                    </a:p>
                    <a:p>
                      <a:pPr marL="285750" indent="-285750">
                        <a:buFont typeface="Arial" panose="020B0604020202020204" pitchFamily="34" charset="0"/>
                        <a:buChar char="•"/>
                      </a:pPr>
                      <a:r>
                        <a:rPr lang="en-US" sz="1200" baseline="0" dirty="0">
                          <a:latin typeface="+mn-lt"/>
                        </a:rPr>
                        <a:t>Pin information or tools important for the channel</a:t>
                      </a:r>
                    </a:p>
                    <a:p>
                      <a:pPr marL="285750" indent="-285750">
                        <a:buFontTx/>
                        <a:buChar char="-"/>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Connectors</a:t>
                      </a:r>
                    </a:p>
                    <a:p>
                      <a:pPr marL="285750" indent="-285750">
                        <a:buFont typeface="Arial" panose="020B0604020202020204" pitchFamily="34" charset="0"/>
                        <a:buChar char="•"/>
                      </a:pPr>
                      <a:r>
                        <a:rPr lang="en-US" sz="1200" dirty="0">
                          <a:latin typeface="+mn-lt"/>
                        </a:rPr>
                        <a:t>Simple</a:t>
                      </a:r>
                      <a:r>
                        <a:rPr lang="en-US" sz="1200" baseline="0" dirty="0">
                          <a:latin typeface="+mn-lt"/>
                        </a:rPr>
                        <a:t> push notifications across channels (Outlook &amp; Teams)</a:t>
                      </a:r>
                      <a:endParaRPr lang="en-US" sz="1200" b="0" baseline="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Notifications</a:t>
                      </a:r>
                    </a:p>
                    <a:p>
                      <a:pPr marL="285750" indent="-285750">
                        <a:buFont typeface="Arial" panose="020B0604020202020204" pitchFamily="34" charset="0"/>
                        <a:buChar char="•"/>
                      </a:pPr>
                      <a:r>
                        <a:rPr lang="en-US" sz="1200" baseline="0" dirty="0">
                          <a:latin typeface="+mn-lt"/>
                        </a:rPr>
                        <a:t>Get work done inline</a:t>
                      </a:r>
                    </a:p>
                    <a:p>
                      <a:pPr marL="285750" indent="-285750">
                        <a:buFont typeface="Arial" panose="020B0604020202020204" pitchFamily="34" charset="0"/>
                        <a:buChar char="•"/>
                      </a:pPr>
                      <a:r>
                        <a:rPr lang="en-US" sz="1200" baseline="0" dirty="0">
                          <a:latin typeface="+mn-lt"/>
                        </a:rPr>
                        <a:t>Keep users focused on tasks that matter</a:t>
                      </a:r>
                      <a:endParaRPr lang="en-US" sz="1200" b="0" dirty="0">
                        <a:solidFill>
                          <a:schemeClr val="tx1"/>
                        </a:solidFill>
                        <a:latin typeface="+mn-lt"/>
                      </a:endParaRPr>
                    </a:p>
                    <a:p>
                      <a:endParaRPr lang="en-US" sz="1400" b="0" baseline="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 Bots</a:t>
                      </a:r>
                    </a:p>
                    <a:p>
                      <a:pPr marL="285750" indent="-285750">
                        <a:buFont typeface="Arial" panose="020B0604020202020204" pitchFamily="34" charset="0"/>
                        <a:buChar char="•"/>
                      </a:pPr>
                      <a:r>
                        <a:rPr lang="en-US" sz="1200" dirty="0">
                          <a:latin typeface="+mn-lt"/>
                        </a:rPr>
                        <a:t>Coordinate the group</a:t>
                      </a:r>
                    </a:p>
                    <a:p>
                      <a:pPr marL="285750" indent="-285750">
                        <a:buFont typeface="Arial" panose="020B0604020202020204" pitchFamily="34" charset="0"/>
                        <a:buChar char="•"/>
                      </a:pPr>
                      <a:r>
                        <a:rPr lang="en-US" sz="1200" dirty="0">
                          <a:latin typeface="+mn-lt"/>
                        </a:rPr>
                        <a:t>Broadly</a:t>
                      </a:r>
                      <a:r>
                        <a:rPr lang="en-US" sz="1200" baseline="0" dirty="0">
                          <a:latin typeface="+mn-lt"/>
                        </a:rPr>
                        <a:t> share</a:t>
                      </a:r>
                    </a:p>
                    <a:p>
                      <a:pPr marL="285750" indent="-285750">
                        <a:buFont typeface="Arial" panose="020B0604020202020204" pitchFamily="34" charset="0"/>
                        <a:buChar char="•"/>
                      </a:pPr>
                      <a:r>
                        <a:rPr lang="en-US" sz="1200" baseline="0" dirty="0">
                          <a:latin typeface="+mn-lt"/>
                        </a:rPr>
                        <a:t>Push notifications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Compose</a:t>
                      </a:r>
                      <a:r>
                        <a:rPr lang="en-US" sz="1400" b="1" baseline="0" dirty="0">
                          <a:latin typeface="+mn-lt"/>
                        </a:rPr>
                        <a:t> Extensions</a:t>
                      </a:r>
                    </a:p>
                    <a:p>
                      <a:pPr marL="285750" indent="-285750">
                        <a:buFont typeface="Arial" panose="020B0604020202020204" pitchFamily="34" charset="0"/>
                        <a:buChar char="•"/>
                      </a:pPr>
                      <a:r>
                        <a:rPr lang="en-US" sz="1200" baseline="0" dirty="0">
                          <a:latin typeface="+mn-lt"/>
                        </a:rPr>
                        <a:t>Provide contextual shortcuts to information users need</a:t>
                      </a:r>
                    </a:p>
                    <a:p>
                      <a:pPr marL="0" indent="0">
                        <a:buFontTx/>
                        <a:buNone/>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7548171"/>
                  </a:ext>
                </a:extLst>
              </a:tr>
              <a:tr h="1513037">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Focus on the user</a:t>
                      </a:r>
                    </a:p>
                    <a:p>
                      <a:pPr marL="285750" indent="-285750">
                        <a:buFont typeface="Arial" panose="020B0604020202020204" pitchFamily="34" charset="0"/>
                        <a:buChar char="•"/>
                      </a:pPr>
                      <a:r>
                        <a:rPr lang="en-US" sz="1200" baseline="0" dirty="0">
                          <a:latin typeface="+mn-lt"/>
                        </a:rPr>
                        <a:t>Provide help or other information</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 Bots</a:t>
                      </a:r>
                    </a:p>
                    <a:p>
                      <a:pPr marL="285750" indent="-285750">
                        <a:buFont typeface="Arial" panose="020B0604020202020204" pitchFamily="34" charset="0"/>
                        <a:buChar char="•"/>
                      </a:pPr>
                      <a:r>
                        <a:rPr lang="en-US" sz="1200" baseline="0" dirty="0">
                          <a:latin typeface="+mn-lt"/>
                        </a:rPr>
                        <a:t>Simplify commands</a:t>
                      </a:r>
                    </a:p>
                    <a:p>
                      <a:pPr marL="285750" indent="-285750">
                        <a:buFont typeface="Arial" panose="020B0604020202020204" pitchFamily="34" charset="0"/>
                        <a:buChar char="•"/>
                      </a:pPr>
                      <a:r>
                        <a:rPr lang="en-US" sz="1200" baseline="0" dirty="0">
                          <a:latin typeface="+mn-lt"/>
                        </a:rPr>
                        <a:t>Q&amp;A</a:t>
                      </a:r>
                    </a:p>
                    <a:p>
                      <a:pPr marL="285750" indent="-285750">
                        <a:buFont typeface="Arial" panose="020B0604020202020204" pitchFamily="34" charset="0"/>
                        <a:buChar char="•"/>
                      </a:pPr>
                      <a:r>
                        <a:rPr lang="en-US" sz="1200" baseline="0" dirty="0">
                          <a:latin typeface="+mn-lt"/>
                        </a:rPr>
                        <a:t>Provide individual insight</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9394939"/>
                  </a:ext>
                </a:extLst>
              </a:tr>
            </a:tbl>
          </a:graphicData>
        </a:graphic>
      </p:graphicFrame>
    </p:spTree>
    <p:extLst>
      <p:ext uri="{BB962C8B-B14F-4D97-AF65-F5344CB8AC3E}">
        <p14:creationId xmlns:p14="http://schemas.microsoft.com/office/powerpoint/2010/main" val="17516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CRM app</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9"/>
            <a:ext cx="8631570" cy="424992"/>
          </a:xfrm>
          <a:prstGeom prst="rect">
            <a:avLst/>
          </a:prstGeom>
          <a:noFill/>
        </p:spPr>
        <p:txBody>
          <a:bodyPr wrap="square" lIns="134464" tIns="107571" rIns="134464" bIns="107571" rtlCol="0">
            <a:spAutoFit/>
          </a:bodyPr>
          <a:lstStyle/>
          <a:p>
            <a:pPr marL="600075" lvl="1" indent="-257175" defTabSz="685775">
              <a:lnSpc>
                <a:spcPct val="90000"/>
              </a:lnSpc>
              <a:buFont typeface="Arial" panose="020B0604020202020204" pitchFamily="34" charset="0"/>
              <a:buChar char="•"/>
              <a:defRP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nvPr>
        </p:nvGraphicFramePr>
        <p:xfrm>
          <a:off x="259945" y="2629139"/>
          <a:ext cx="8631570" cy="2846537"/>
        </p:xfrm>
        <a:graphic>
          <a:graphicData uri="http://schemas.openxmlformats.org/drawingml/2006/table">
            <a:tbl>
              <a:tblPr firstRow="1" bandRow="1"/>
              <a:tblGrid>
                <a:gridCol w="1883610">
                  <a:extLst>
                    <a:ext uri="{9D8B030D-6E8A-4147-A177-3AD203B41FA5}">
                      <a16:colId xmlns:a16="http://schemas.microsoft.com/office/drawing/2014/main" val="4226409758"/>
                    </a:ext>
                  </a:extLst>
                </a:gridCol>
                <a:gridCol w="1634118">
                  <a:extLst>
                    <a:ext uri="{9D8B030D-6E8A-4147-A177-3AD203B41FA5}">
                      <a16:colId xmlns:a16="http://schemas.microsoft.com/office/drawing/2014/main" val="1927813535"/>
                    </a:ext>
                  </a:extLst>
                </a:gridCol>
                <a:gridCol w="1596113">
                  <a:extLst>
                    <a:ext uri="{9D8B030D-6E8A-4147-A177-3AD203B41FA5}">
                      <a16:colId xmlns:a16="http://schemas.microsoft.com/office/drawing/2014/main" val="195517591"/>
                    </a:ext>
                  </a:extLst>
                </a:gridCol>
                <a:gridCol w="1596113">
                  <a:extLst>
                    <a:ext uri="{9D8B030D-6E8A-4147-A177-3AD203B41FA5}">
                      <a16:colId xmlns:a16="http://schemas.microsoft.com/office/drawing/2014/main" val="1995890332"/>
                    </a:ext>
                  </a:extLst>
                </a:gridCol>
                <a:gridCol w="1921617">
                  <a:extLst>
                    <a:ext uri="{9D8B030D-6E8A-4147-A177-3AD203B41FA5}">
                      <a16:colId xmlns:a16="http://schemas.microsoft.com/office/drawing/2014/main" val="4128444795"/>
                    </a:ext>
                  </a:extLst>
                </a:gridCol>
              </a:tblGrid>
              <a:tr h="133350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Team account list</a:t>
                      </a:r>
                    </a:p>
                    <a:p>
                      <a:pPr marL="285750" indent="-285750">
                        <a:buFont typeface="Arial" panose="020B0604020202020204" pitchFamily="34" charset="0"/>
                        <a:buChar char="•"/>
                      </a:pPr>
                      <a:r>
                        <a:rPr lang="en-US" sz="1200" baseline="0" dirty="0">
                          <a:latin typeface="+mn-lt"/>
                        </a:rPr>
                        <a:t>Target / metrics dashboard</a:t>
                      </a:r>
                    </a:p>
                    <a:p>
                      <a:pPr marL="285750" indent="-285750">
                        <a:buFontTx/>
                        <a:buChar char="-"/>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Connectors</a:t>
                      </a:r>
                    </a:p>
                    <a:p>
                      <a:pPr marL="285750" indent="-285750">
                        <a:buFont typeface="Arial" panose="020B0604020202020204" pitchFamily="34" charset="0"/>
                        <a:buChar char="•"/>
                      </a:pPr>
                      <a:r>
                        <a:rPr lang="en-US" sz="1200" baseline="0" dirty="0">
                          <a:latin typeface="+mn-lt"/>
                        </a:rPr>
                        <a:t>Simple push notification from other tools</a:t>
                      </a: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Notifications</a:t>
                      </a:r>
                    </a:p>
                    <a:p>
                      <a:pPr marL="285750" indent="-285750">
                        <a:buFont typeface="Arial" panose="020B0604020202020204" pitchFamily="34" charset="0"/>
                        <a:buChar char="•"/>
                      </a:pPr>
                      <a:r>
                        <a:rPr lang="en-US" sz="1200" baseline="0" dirty="0">
                          <a:latin typeface="+mn-lt"/>
                        </a:rPr>
                        <a:t>Flag important action items</a:t>
                      </a:r>
                      <a:endParaRPr lang="en-US" sz="1200" b="0" dirty="0">
                        <a:solidFill>
                          <a:schemeClr val="tx1"/>
                        </a:solidFill>
                        <a:latin typeface="+mn-lt"/>
                      </a:endParaRPr>
                    </a:p>
                    <a:p>
                      <a:endParaRPr lang="en-US" sz="1400" b="0" baseline="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 Bots</a:t>
                      </a:r>
                    </a:p>
                    <a:p>
                      <a:pPr marL="285750" indent="-285750">
                        <a:buFont typeface="Arial" panose="020B0604020202020204" pitchFamily="34" charset="0"/>
                        <a:buChar char="•"/>
                      </a:pPr>
                      <a:r>
                        <a:rPr lang="en-US" sz="1200" dirty="0">
                          <a:latin typeface="+mn-lt"/>
                        </a:rPr>
                        <a:t>Channel notifications</a:t>
                      </a:r>
                      <a:r>
                        <a:rPr lang="en-US" sz="1200" baseline="0" dirty="0">
                          <a:latin typeface="+mn-lt"/>
                        </a:rPr>
                        <a:t> of wins / losses</a:t>
                      </a:r>
                    </a:p>
                    <a:p>
                      <a:pPr marL="285750" indent="-285750">
                        <a:buFont typeface="Arial" panose="020B0604020202020204" pitchFamily="34" charset="0"/>
                        <a:buChar char="•"/>
                      </a:pPr>
                      <a:r>
                        <a:rPr lang="en-US" sz="1200" b="0" baseline="0" dirty="0">
                          <a:solidFill>
                            <a:schemeClr val="tx1"/>
                          </a:solidFill>
                          <a:latin typeface="+mn-lt"/>
                        </a:rPr>
                        <a:t>In-group opportunity queries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Compose</a:t>
                      </a:r>
                      <a:r>
                        <a:rPr lang="en-US" sz="1400" b="1" baseline="0" dirty="0">
                          <a:latin typeface="+mn-lt"/>
                        </a:rPr>
                        <a:t> Extensions</a:t>
                      </a:r>
                    </a:p>
                    <a:p>
                      <a:pPr marL="285750" indent="-285750">
                        <a:buFont typeface="Arial" panose="020B0604020202020204" pitchFamily="34" charset="0"/>
                        <a:buChar char="•"/>
                      </a:pPr>
                      <a:r>
                        <a:rPr lang="en-US" sz="1200" baseline="0" dirty="0">
                          <a:latin typeface="+mn-lt"/>
                        </a:rPr>
                        <a:t>Quick way to send links to opportunities</a:t>
                      </a:r>
                    </a:p>
                    <a:p>
                      <a:pPr marL="0" indent="0">
                        <a:buFontTx/>
                        <a:buNone/>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7548171"/>
                  </a:ext>
                </a:extLst>
              </a:tr>
              <a:tr h="1513037">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Filtered account list</a:t>
                      </a:r>
                    </a:p>
                    <a:p>
                      <a:pPr marL="285750" indent="-285750">
                        <a:buFont typeface="Arial" panose="020B0604020202020204" pitchFamily="34" charset="0"/>
                        <a:buChar char="•"/>
                      </a:pPr>
                      <a:r>
                        <a:rPr lang="en-US" sz="1200" b="0" baseline="0" dirty="0">
                          <a:solidFill>
                            <a:schemeClr val="tx1"/>
                          </a:solidFill>
                          <a:latin typeface="+mn-lt"/>
                        </a:rPr>
                        <a:t>Personal dashboard</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 Bots</a:t>
                      </a:r>
                    </a:p>
                    <a:p>
                      <a:pPr marL="285750" indent="-285750">
                        <a:buFont typeface="Arial" panose="020B0604020202020204" pitchFamily="34" charset="0"/>
                        <a:buChar char="•"/>
                      </a:pPr>
                      <a:r>
                        <a:rPr lang="en-US" sz="1200" baseline="0" dirty="0">
                          <a:latin typeface="+mn-lt"/>
                        </a:rPr>
                        <a:t>Personal queries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9394939"/>
                  </a:ext>
                </a:extLst>
              </a:tr>
            </a:tbl>
          </a:graphicData>
        </a:graphic>
      </p:graphicFrame>
    </p:spTree>
    <p:extLst>
      <p:ext uri="{BB962C8B-B14F-4D97-AF65-F5344CB8AC3E}">
        <p14:creationId xmlns:p14="http://schemas.microsoft.com/office/powerpoint/2010/main" val="200123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project app</a:t>
            </a:r>
          </a:p>
        </p:txBody>
      </p:sp>
      <p:sp>
        <p:nvSpPr>
          <p:cNvPr id="3" name="TextBox 2">
            <a:extLst>
              <a:ext uri="{FF2B5EF4-FFF2-40B4-BE49-F238E27FC236}">
                <a16:creationId xmlns:a16="http://schemas.microsoft.com/office/drawing/2014/main" id="{6844152C-C75C-4B26-9F3B-276AA67392E5}"/>
              </a:ext>
            </a:extLst>
          </p:cNvPr>
          <p:cNvSpPr txBox="1"/>
          <p:nvPr/>
        </p:nvSpPr>
        <p:spPr>
          <a:xfrm>
            <a:off x="259946" y="2476549"/>
            <a:ext cx="8631570" cy="424992"/>
          </a:xfrm>
          <a:prstGeom prst="rect">
            <a:avLst/>
          </a:prstGeom>
          <a:noFill/>
        </p:spPr>
        <p:txBody>
          <a:bodyPr wrap="square" lIns="134464" tIns="107571" rIns="134464" bIns="107571" rtlCol="0">
            <a:spAutoFit/>
          </a:bodyPr>
          <a:lstStyle/>
          <a:p>
            <a:pPr marL="600075" lvl="1" indent="-257175" defTabSz="685775">
              <a:lnSpc>
                <a:spcPct val="90000"/>
              </a:lnSpc>
              <a:buFont typeface="Arial" panose="020B0604020202020204" pitchFamily="34" charset="0"/>
              <a:buChar char="•"/>
              <a:defRPr/>
            </a:pPr>
            <a:endParaRPr lang="en-US" sz="1500" dirty="0">
              <a:solidFill>
                <a:srgbClr val="505050"/>
              </a:solidFill>
              <a:latin typeface="Segoe UI Semilight"/>
            </a:endParaRP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0" name="Graphic 19">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2" name="Graphic 21">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4" name="Graphic 23">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9" name="Graphic 28">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30" name="Graphic 29">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cxnSp>
        <p:nvCxnSpPr>
          <p:cNvPr id="31" name="Straight Connector 30"/>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897" y="1833942"/>
            <a:ext cx="306212" cy="306212"/>
          </a:xfrm>
          <a:prstGeom prst="rect">
            <a:avLst/>
          </a:prstGeom>
        </p:spPr>
      </p:pic>
      <p:pic>
        <p:nvPicPr>
          <p:cNvPr id="33" name="Graphic 32">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5705" y="1833942"/>
            <a:ext cx="306212" cy="306212"/>
          </a:xfrm>
          <a:prstGeom prst="rect">
            <a:avLst/>
          </a:prstGeom>
        </p:spPr>
      </p:pic>
      <p:cxnSp>
        <p:nvCxnSpPr>
          <p:cNvPr id="34" name="Straight Connector 33"/>
          <p:cNvCxnSpPr>
            <a:cxnSpLocks/>
          </p:cNvCxnSpPr>
          <p:nvPr/>
        </p:nvCxnSpPr>
        <p:spPr>
          <a:xfrm>
            <a:off x="5139985"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6324011"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5757" y="1833944"/>
            <a:ext cx="306212" cy="306212"/>
          </a:xfrm>
          <a:prstGeom prst="rect">
            <a:avLst/>
          </a:prstGeom>
        </p:spPr>
      </p:pic>
      <p:cxnSp>
        <p:nvCxnSpPr>
          <p:cNvPr id="37" name="Straight Connector 36"/>
          <p:cNvCxnSpPr>
            <a:cxnSpLocks/>
          </p:cNvCxnSpPr>
          <p:nvPr/>
        </p:nvCxnSpPr>
        <p:spPr>
          <a:xfrm>
            <a:off x="3957370"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Graphic 37">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24792" y="1834176"/>
            <a:ext cx="306212" cy="306212"/>
          </a:xfrm>
          <a:prstGeom prst="rect">
            <a:avLst/>
          </a:prstGeom>
        </p:spPr>
      </p:pic>
      <p:pic>
        <p:nvPicPr>
          <p:cNvPr id="39" name="Graphic 38">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16600" y="1833943"/>
            <a:ext cx="306212" cy="306212"/>
          </a:xfrm>
          <a:prstGeom prst="rect">
            <a:avLst/>
          </a:prstGeom>
        </p:spPr>
      </p:pic>
      <p:cxnSp>
        <p:nvCxnSpPr>
          <p:cNvPr id="40" name="Straight Connector 39"/>
          <p:cNvCxnSpPr>
            <a:cxnSpLocks/>
          </p:cNvCxnSpPr>
          <p:nvPr/>
        </p:nvCxnSpPr>
        <p:spPr>
          <a:xfrm>
            <a:off x="1449152"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2665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nvPr>
        </p:nvGraphicFramePr>
        <p:xfrm>
          <a:off x="259945" y="2629139"/>
          <a:ext cx="8631570" cy="2907497"/>
        </p:xfrm>
        <a:graphic>
          <a:graphicData uri="http://schemas.openxmlformats.org/drawingml/2006/table">
            <a:tbl>
              <a:tblPr firstRow="1" bandRow="1"/>
              <a:tblGrid>
                <a:gridCol w="1883610">
                  <a:extLst>
                    <a:ext uri="{9D8B030D-6E8A-4147-A177-3AD203B41FA5}">
                      <a16:colId xmlns:a16="http://schemas.microsoft.com/office/drawing/2014/main" val="4226409758"/>
                    </a:ext>
                  </a:extLst>
                </a:gridCol>
                <a:gridCol w="1634118">
                  <a:extLst>
                    <a:ext uri="{9D8B030D-6E8A-4147-A177-3AD203B41FA5}">
                      <a16:colId xmlns:a16="http://schemas.microsoft.com/office/drawing/2014/main" val="1927813535"/>
                    </a:ext>
                  </a:extLst>
                </a:gridCol>
                <a:gridCol w="1596113">
                  <a:extLst>
                    <a:ext uri="{9D8B030D-6E8A-4147-A177-3AD203B41FA5}">
                      <a16:colId xmlns:a16="http://schemas.microsoft.com/office/drawing/2014/main" val="195517591"/>
                    </a:ext>
                  </a:extLst>
                </a:gridCol>
                <a:gridCol w="1596113">
                  <a:extLst>
                    <a:ext uri="{9D8B030D-6E8A-4147-A177-3AD203B41FA5}">
                      <a16:colId xmlns:a16="http://schemas.microsoft.com/office/drawing/2014/main" val="1995890332"/>
                    </a:ext>
                  </a:extLst>
                </a:gridCol>
                <a:gridCol w="1921617">
                  <a:extLst>
                    <a:ext uri="{9D8B030D-6E8A-4147-A177-3AD203B41FA5}">
                      <a16:colId xmlns:a16="http://schemas.microsoft.com/office/drawing/2014/main" val="4128444795"/>
                    </a:ext>
                  </a:extLst>
                </a:gridCol>
              </a:tblGrid>
              <a:tr h="139446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Project Kanban</a:t>
                      </a:r>
                    </a:p>
                    <a:p>
                      <a:pPr marL="285750" indent="-285750">
                        <a:buFont typeface="Arial" panose="020B0604020202020204" pitchFamily="34" charset="0"/>
                        <a:buChar char="•"/>
                      </a:pPr>
                      <a:r>
                        <a:rPr lang="en-US" sz="1200" baseline="0" dirty="0">
                          <a:latin typeface="+mn-lt"/>
                        </a:rPr>
                        <a:t>Task list</a:t>
                      </a:r>
                    </a:p>
                    <a:p>
                      <a:pPr marL="285750" indent="-285750">
                        <a:buFont typeface="Arial" panose="020B0604020202020204" pitchFamily="34" charset="0"/>
                        <a:buChar char="•"/>
                      </a:pPr>
                      <a:r>
                        <a:rPr lang="en-US" sz="1200" baseline="0" dirty="0">
                          <a:latin typeface="+mn-lt"/>
                        </a:rPr>
                        <a:t>Project schedule</a:t>
                      </a:r>
                    </a:p>
                    <a:p>
                      <a:pPr marL="285750" indent="-285750">
                        <a:buFont typeface="Arial" panose="020B0604020202020204" pitchFamily="34" charset="0"/>
                        <a:buChar char="•"/>
                      </a:pPr>
                      <a:r>
                        <a:rPr lang="en-US" sz="1200" baseline="0" dirty="0">
                          <a:latin typeface="+mn-lt"/>
                        </a:rPr>
                        <a:t>Burndown chart</a:t>
                      </a:r>
                    </a:p>
                    <a:p>
                      <a:pPr marL="285750" indent="-285750">
                        <a:buFont typeface="Arial" panose="020B0604020202020204" pitchFamily="34" charset="0"/>
                        <a:buChar char="•"/>
                      </a:pPr>
                      <a:r>
                        <a:rPr lang="en-US" sz="1200" baseline="0" dirty="0">
                          <a:latin typeface="+mn-lt"/>
                        </a:rPr>
                        <a:t>Other dashboards</a:t>
                      </a:r>
                    </a:p>
                    <a:p>
                      <a:pPr marL="285750" indent="-285750">
                        <a:buFontTx/>
                        <a:buChar char="-"/>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Connectors</a:t>
                      </a:r>
                    </a:p>
                    <a:p>
                      <a:pPr marL="285750" indent="-285750">
                        <a:buFont typeface="Arial" panose="020B0604020202020204" pitchFamily="34" charset="0"/>
                        <a:buChar char="•"/>
                      </a:pPr>
                      <a:r>
                        <a:rPr lang="en-US" sz="1200" baseline="0" dirty="0">
                          <a:latin typeface="+mn-lt"/>
                        </a:rPr>
                        <a:t>Simple push notification from other tools</a:t>
                      </a: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Notifications</a:t>
                      </a:r>
                    </a:p>
                    <a:p>
                      <a:pPr marL="285750" indent="-285750">
                        <a:buFont typeface="Arial" panose="020B0604020202020204" pitchFamily="34" charset="0"/>
                        <a:buChar char="•"/>
                      </a:pPr>
                      <a:r>
                        <a:rPr lang="en-US" sz="1200" baseline="0" dirty="0">
                          <a:latin typeface="+mn-lt"/>
                        </a:rPr>
                        <a:t>Flag important action items</a:t>
                      </a:r>
                      <a:endParaRPr lang="en-US" sz="1200" b="0" dirty="0">
                        <a:solidFill>
                          <a:schemeClr val="tx1"/>
                        </a:solidFill>
                        <a:latin typeface="+mn-lt"/>
                      </a:endParaRPr>
                    </a:p>
                    <a:p>
                      <a:endParaRPr lang="en-US" sz="1400" b="0" baseline="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Channel Bots</a:t>
                      </a:r>
                    </a:p>
                    <a:p>
                      <a:pPr marL="285750" indent="-285750">
                        <a:buFont typeface="Arial" panose="020B0604020202020204" pitchFamily="34" charset="0"/>
                        <a:buChar char="•"/>
                      </a:pPr>
                      <a:r>
                        <a:rPr lang="en-US" sz="1200" dirty="0">
                          <a:latin typeface="+mn-lt"/>
                        </a:rPr>
                        <a:t>Channel notifications</a:t>
                      </a:r>
                      <a:r>
                        <a:rPr lang="en-US" sz="1200" baseline="0" dirty="0">
                          <a:latin typeface="+mn-lt"/>
                        </a:rPr>
                        <a:t> on status changes</a:t>
                      </a:r>
                    </a:p>
                    <a:p>
                      <a:pPr marL="285750" indent="-285750">
                        <a:buFont typeface="Arial" panose="020B0604020202020204" pitchFamily="34" charset="0"/>
                        <a:buChar char="•"/>
                      </a:pPr>
                      <a:r>
                        <a:rPr lang="en-US" sz="1200" b="0" baseline="0" dirty="0">
                          <a:solidFill>
                            <a:schemeClr val="tx1"/>
                          </a:solidFill>
                          <a:latin typeface="+mn-lt"/>
                        </a:rPr>
                        <a:t>Group queries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Compose</a:t>
                      </a:r>
                      <a:r>
                        <a:rPr lang="en-US" sz="1400" b="1" baseline="0" dirty="0">
                          <a:latin typeface="+mn-lt"/>
                        </a:rPr>
                        <a:t> Extensions</a:t>
                      </a:r>
                    </a:p>
                    <a:p>
                      <a:pPr marL="285750" indent="-285750">
                        <a:buFont typeface="Arial" panose="020B0604020202020204" pitchFamily="34" charset="0"/>
                        <a:buChar char="•"/>
                      </a:pPr>
                      <a:r>
                        <a:rPr lang="en-US" sz="1200" baseline="0" dirty="0">
                          <a:latin typeface="+mn-lt"/>
                        </a:rPr>
                        <a:t>Quick way to send links to tasks</a:t>
                      </a:r>
                    </a:p>
                    <a:p>
                      <a:pPr marL="0" indent="0">
                        <a:buFontTx/>
                        <a:buNone/>
                      </a:pPr>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7548171"/>
                  </a:ext>
                </a:extLst>
              </a:tr>
              <a:tr h="1513037">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a:t>
                      </a:r>
                      <a:r>
                        <a:rPr lang="en-US" sz="1400" b="1" baseline="0" dirty="0">
                          <a:latin typeface="+mn-lt"/>
                        </a:rPr>
                        <a:t> Tabs</a:t>
                      </a:r>
                    </a:p>
                    <a:p>
                      <a:pPr marL="285750" indent="-285750">
                        <a:buFont typeface="Arial" panose="020B0604020202020204" pitchFamily="34" charset="0"/>
                        <a:buChar char="•"/>
                      </a:pPr>
                      <a:r>
                        <a:rPr lang="en-US" sz="1200" baseline="0" dirty="0">
                          <a:latin typeface="+mn-lt"/>
                        </a:rPr>
                        <a:t>Personal to-do / tasks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400" b="1" dirty="0">
                          <a:latin typeface="+mn-lt"/>
                        </a:rPr>
                        <a:t>Personal Bots</a:t>
                      </a:r>
                    </a:p>
                    <a:p>
                      <a:pPr marL="285750" indent="-285750">
                        <a:buFont typeface="Arial" panose="020B0604020202020204" pitchFamily="34" charset="0"/>
                        <a:buChar char="•"/>
                      </a:pPr>
                      <a:r>
                        <a:rPr lang="en-US" sz="1200" baseline="0" dirty="0">
                          <a:latin typeface="+mn-lt"/>
                        </a:rPr>
                        <a:t>Personal queries</a:t>
                      </a:r>
                      <a:endParaRPr lang="en-US" sz="12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endParaRPr lang="en-US" sz="1400" b="0" dirty="0">
                        <a:solidFill>
                          <a:schemeClr val="tx1"/>
                        </a:solidFill>
                        <a:latin typeface="+mn-lt"/>
                      </a:endParaRPr>
                    </a:p>
                  </a:txBody>
                  <a:tcPr marL="68580" marR="0" marT="34290" marB="3429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9394939"/>
                  </a:ext>
                </a:extLst>
              </a:tr>
            </a:tbl>
          </a:graphicData>
        </a:graphic>
      </p:graphicFrame>
    </p:spTree>
    <p:extLst>
      <p:ext uri="{BB962C8B-B14F-4D97-AF65-F5344CB8AC3E}">
        <p14:creationId xmlns:p14="http://schemas.microsoft.com/office/powerpoint/2010/main" val="405262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BAEF-CE41-4E36-9898-F7CA74FB14F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881FD3C-6807-4634-B001-45287854ECBF}"/>
              </a:ext>
            </a:extLst>
          </p:cNvPr>
          <p:cNvPicPr>
            <a:picLocks noChangeAspect="1"/>
          </p:cNvPicPr>
          <p:nvPr/>
        </p:nvPicPr>
        <p:blipFill>
          <a:blip r:embed="rId2"/>
          <a:stretch>
            <a:fillRect/>
          </a:stretch>
        </p:blipFill>
        <p:spPr>
          <a:xfrm>
            <a:off x="1223962" y="1447800"/>
            <a:ext cx="6696075" cy="4116440"/>
          </a:xfrm>
          <a:prstGeom prst="rect">
            <a:avLst/>
          </a:prstGeom>
          <a:ln>
            <a:solidFill>
              <a:schemeClr val="tx1">
                <a:lumMod val="50000"/>
                <a:lumOff val="50000"/>
              </a:schemeClr>
            </a:solidFill>
          </a:ln>
        </p:spPr>
      </p:pic>
    </p:spTree>
    <p:extLst>
      <p:ext uri="{BB962C8B-B14F-4D97-AF65-F5344CB8AC3E}">
        <p14:creationId xmlns:p14="http://schemas.microsoft.com/office/powerpoint/2010/main" val="1745537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4275450"/>
            <a:ext cx="9144000" cy="1725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620C1468-28A0-498F-8E3E-93E084A4701C}"/>
              </a:ext>
            </a:extLst>
          </p:cNvPr>
          <p:cNvSpPr>
            <a:spLocks noGrp="1"/>
          </p:cNvSpPr>
          <p:nvPr>
            <p:ph type="title"/>
          </p:nvPr>
        </p:nvSpPr>
        <p:spPr/>
        <p:txBody>
          <a:bodyPr/>
          <a:lstStyle/>
          <a:p>
            <a:r>
              <a:rPr lang="en-US"/>
              <a:t>Chat-based workspace in Office 365</a:t>
            </a:r>
          </a:p>
        </p:txBody>
      </p:sp>
      <p:grpSp>
        <p:nvGrpSpPr>
          <p:cNvPr id="3" name="Group 2"/>
          <p:cNvGrpSpPr/>
          <p:nvPr/>
        </p:nvGrpSpPr>
        <p:grpSpPr>
          <a:xfrm>
            <a:off x="2903739" y="1693324"/>
            <a:ext cx="1508379" cy="2156734"/>
            <a:chOff x="3110134" y="1854388"/>
            <a:chExt cx="2051792" cy="2933724"/>
          </a:xfrm>
        </p:grpSpPr>
        <p:sp>
          <p:nvSpPr>
            <p:cNvPr id="21" name="Text Placeholder 3">
              <a:extLst>
                <a:ext uri="{FF2B5EF4-FFF2-40B4-BE49-F238E27FC236}">
                  <a16:creationId xmlns:a16="http://schemas.microsoft.com/office/drawing/2014/main" id="{345C0C5B-7FDD-40E5-AF7A-D740E9489806}"/>
                </a:ext>
              </a:extLst>
            </p:cNvPr>
            <p:cNvSpPr txBox="1">
              <a:spLocks/>
            </p:cNvSpPr>
            <p:nvPr/>
          </p:nvSpPr>
          <p:spPr>
            <a:xfrm>
              <a:off x="3110134" y="3495157"/>
              <a:ext cx="1919868"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600" b="1" i="0" kern="1200">
                  <a:solidFill>
                    <a:srgbClr val="16233A">
                      <a:alpha val="76000"/>
                    </a:srgbClr>
                  </a:solidFill>
                  <a:latin typeface="Segoe UI Semibold" charset="0"/>
                  <a:ea typeface="Segoe UI Semibold" charset="0"/>
                  <a:cs typeface="Segoe UI Semibold"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1200">
                  <a:solidFill>
                    <a:srgbClr val="0078D7">
                      <a:alpha val="76000"/>
                    </a:srgbClr>
                  </a:solidFill>
                </a:rPr>
                <a:t>A hub for teamwork</a:t>
              </a:r>
            </a:p>
          </p:txBody>
        </p:sp>
        <p:pic>
          <p:nvPicPr>
            <p:cNvPr id="22" name="Picture Placeholder 48">
              <a:extLst>
                <a:ext uri="{FF2B5EF4-FFF2-40B4-BE49-F238E27FC236}">
                  <a16:creationId xmlns:a16="http://schemas.microsoft.com/office/drawing/2014/main" id="{60E9E4E7-BC19-4134-A3F6-066DF48BFDBD}"/>
                </a:ext>
              </a:extLst>
            </p:cNvPr>
            <p:cNvPicPr>
              <a:picLocks noChangeAspect="1"/>
            </p:cNvPicPr>
            <p:nvPr/>
          </p:nvPicPr>
          <p:blipFill rotWithShape="1">
            <a:blip r:embed="rId3" cstate="hqprint">
              <a:alphaModFix amt="74000"/>
              <a:extLst>
                <a:ext uri="{28A0092B-C50C-407E-A947-70E740481C1C}">
                  <a14:useLocalDpi xmlns:a14="http://schemas.microsoft.com/office/drawing/2010/main"/>
                </a:ext>
              </a:extLst>
            </a:blip>
            <a:srcRect r="-30986"/>
            <a:stretch/>
          </p:blipFill>
          <p:spPr>
            <a:xfrm>
              <a:off x="3201202" y="1854388"/>
              <a:ext cx="1828800" cy="1828800"/>
            </a:xfrm>
            <a:prstGeom prst="rect">
              <a:avLst/>
            </a:prstGeom>
          </p:spPr>
        </p:pic>
        <p:sp>
          <p:nvSpPr>
            <p:cNvPr id="23" name="Text Placeholder 5">
              <a:extLst>
                <a:ext uri="{FF2B5EF4-FFF2-40B4-BE49-F238E27FC236}">
                  <a16:creationId xmlns:a16="http://schemas.microsoft.com/office/drawing/2014/main" id="{6F136DC9-F4FA-4D30-B8EA-E2C23808BC8E}"/>
                </a:ext>
              </a:extLst>
            </p:cNvPr>
            <p:cNvSpPr txBox="1">
              <a:spLocks/>
            </p:cNvSpPr>
            <p:nvPr/>
          </p:nvSpPr>
          <p:spPr>
            <a:xfrm>
              <a:off x="3110134" y="4140412"/>
              <a:ext cx="2051792"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100" b="0" i="0" kern="1200">
                  <a:solidFill>
                    <a:srgbClr val="16233A">
                      <a:alpha val="76000"/>
                    </a:srgbClr>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900"/>
                <a:t>Give your team quick access to information they need right in Office 365</a:t>
              </a:r>
            </a:p>
          </p:txBody>
        </p:sp>
      </p:grpSp>
      <p:grpSp>
        <p:nvGrpSpPr>
          <p:cNvPr id="5" name="Group 4"/>
          <p:cNvGrpSpPr/>
          <p:nvPr/>
        </p:nvGrpSpPr>
        <p:grpSpPr>
          <a:xfrm>
            <a:off x="4887618" y="1954500"/>
            <a:ext cx="1408663" cy="1900066"/>
            <a:chOff x="5095051" y="2210263"/>
            <a:chExt cx="1916151" cy="2584587"/>
          </a:xfrm>
        </p:grpSpPr>
        <p:sp>
          <p:nvSpPr>
            <p:cNvPr id="24" name="Text Placeholder 6">
              <a:extLst>
                <a:ext uri="{FF2B5EF4-FFF2-40B4-BE49-F238E27FC236}">
                  <a16:creationId xmlns:a16="http://schemas.microsoft.com/office/drawing/2014/main" id="{F51B7B61-4F18-4148-9831-E78797267973}"/>
                </a:ext>
              </a:extLst>
            </p:cNvPr>
            <p:cNvSpPr txBox="1">
              <a:spLocks/>
            </p:cNvSpPr>
            <p:nvPr/>
          </p:nvSpPr>
          <p:spPr>
            <a:xfrm>
              <a:off x="5095051" y="3499450"/>
              <a:ext cx="1916151"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600" b="1" i="0" kern="1200">
                  <a:solidFill>
                    <a:srgbClr val="16233A">
                      <a:alpha val="76000"/>
                    </a:srgbClr>
                  </a:solidFill>
                  <a:latin typeface="Segoe UI Semibold" charset="0"/>
                  <a:ea typeface="Segoe UI Semibold" charset="0"/>
                  <a:cs typeface="Segoe UI Semibold"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1200">
                  <a:solidFill>
                    <a:srgbClr val="0078D7">
                      <a:alpha val="76000"/>
                    </a:srgbClr>
                  </a:solidFill>
                </a:rPr>
                <a:t>Customizable </a:t>
              </a:r>
              <a:br>
                <a:rPr lang="en-US" sz="1200">
                  <a:solidFill>
                    <a:srgbClr val="0078D7">
                      <a:alpha val="76000"/>
                    </a:srgbClr>
                  </a:solidFill>
                </a:rPr>
              </a:br>
              <a:r>
                <a:rPr lang="en-US" sz="1200">
                  <a:solidFill>
                    <a:srgbClr val="0078D7">
                      <a:alpha val="76000"/>
                    </a:srgbClr>
                  </a:solidFill>
                </a:rPr>
                <a:t>for each team</a:t>
              </a:r>
            </a:p>
          </p:txBody>
        </p:sp>
        <p:pic>
          <p:nvPicPr>
            <p:cNvPr id="25" name="Picture Placeholder 49">
              <a:extLst>
                <a:ext uri="{FF2B5EF4-FFF2-40B4-BE49-F238E27FC236}">
                  <a16:creationId xmlns:a16="http://schemas.microsoft.com/office/drawing/2014/main" id="{2668137E-F1E1-4294-83CF-32BF964D69F4}"/>
                </a:ext>
              </a:extLst>
            </p:cNvPr>
            <p:cNvPicPr>
              <a:picLocks noChangeAspect="1"/>
            </p:cNvPicPr>
            <p:nvPr/>
          </p:nvPicPr>
          <p:blipFill rotWithShape="1">
            <a:blip r:embed="rId4" cstate="hqprint">
              <a:alphaModFix amt="74000"/>
              <a:extLst>
                <a:ext uri="{28A0092B-C50C-407E-A947-70E740481C1C}">
                  <a14:useLocalDpi xmlns:a14="http://schemas.microsoft.com/office/drawing/2010/main"/>
                </a:ext>
              </a:extLst>
            </a:blip>
            <a:srcRect/>
            <a:stretch/>
          </p:blipFill>
          <p:spPr>
            <a:xfrm>
              <a:off x="5182402" y="2210263"/>
              <a:ext cx="1093211" cy="1145420"/>
            </a:xfrm>
            <a:prstGeom prst="rect">
              <a:avLst/>
            </a:prstGeom>
          </p:spPr>
        </p:pic>
        <p:sp>
          <p:nvSpPr>
            <p:cNvPr id="26" name="Text Placeholder 8">
              <a:extLst>
                <a:ext uri="{FF2B5EF4-FFF2-40B4-BE49-F238E27FC236}">
                  <a16:creationId xmlns:a16="http://schemas.microsoft.com/office/drawing/2014/main" id="{871D48DA-8E02-4B50-A249-CE86B7C1EFF9}"/>
                </a:ext>
              </a:extLst>
            </p:cNvPr>
            <p:cNvSpPr txBox="1">
              <a:spLocks/>
            </p:cNvSpPr>
            <p:nvPr/>
          </p:nvSpPr>
          <p:spPr>
            <a:xfrm>
              <a:off x="5095051" y="4147150"/>
              <a:ext cx="1916151"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100" b="0" i="0" kern="1200">
                  <a:solidFill>
                    <a:srgbClr val="16233A">
                      <a:alpha val="76000"/>
                    </a:srgbClr>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900"/>
                <a:t>Tailor your workspace to include content and capabilities your team needs everyday</a:t>
              </a:r>
            </a:p>
          </p:txBody>
        </p:sp>
      </p:grpSp>
      <p:grpSp>
        <p:nvGrpSpPr>
          <p:cNvPr id="6" name="Group 5"/>
          <p:cNvGrpSpPr/>
          <p:nvPr/>
        </p:nvGrpSpPr>
        <p:grpSpPr>
          <a:xfrm>
            <a:off x="6868764" y="1954500"/>
            <a:ext cx="1409801" cy="1900066"/>
            <a:chOff x="7077777" y="2210263"/>
            <a:chExt cx="1917700" cy="2584587"/>
          </a:xfrm>
        </p:grpSpPr>
        <p:sp>
          <p:nvSpPr>
            <p:cNvPr id="27" name="Text Placeholder 9">
              <a:extLst>
                <a:ext uri="{FF2B5EF4-FFF2-40B4-BE49-F238E27FC236}">
                  <a16:creationId xmlns:a16="http://schemas.microsoft.com/office/drawing/2014/main" id="{D183FC0F-6E80-4463-BAFA-38B29055CE2D}"/>
                </a:ext>
              </a:extLst>
            </p:cNvPr>
            <p:cNvSpPr txBox="1">
              <a:spLocks/>
            </p:cNvSpPr>
            <p:nvPr/>
          </p:nvSpPr>
          <p:spPr>
            <a:xfrm>
              <a:off x="7077777" y="3499450"/>
              <a:ext cx="1917700"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600" b="1" i="0" kern="1200">
                  <a:solidFill>
                    <a:srgbClr val="16233A">
                      <a:alpha val="76000"/>
                    </a:srgbClr>
                  </a:solidFill>
                  <a:latin typeface="Segoe UI Semibold" charset="0"/>
                  <a:ea typeface="Segoe UI Semibold" charset="0"/>
                  <a:cs typeface="Segoe UI Semibold"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1200">
                  <a:solidFill>
                    <a:srgbClr val="0078D7">
                      <a:alpha val="76000"/>
                    </a:srgbClr>
                  </a:solidFill>
                </a:rPr>
                <a:t>Security </a:t>
              </a:r>
              <a:br>
                <a:rPr lang="en-US" sz="1200">
                  <a:solidFill>
                    <a:srgbClr val="0078D7">
                      <a:alpha val="76000"/>
                    </a:srgbClr>
                  </a:solidFill>
                </a:rPr>
              </a:br>
              <a:r>
                <a:rPr lang="en-US" sz="1200">
                  <a:solidFill>
                    <a:srgbClr val="0078D7">
                      <a:alpha val="76000"/>
                    </a:srgbClr>
                  </a:solidFill>
                </a:rPr>
                <a:t>teams trust</a:t>
              </a:r>
            </a:p>
          </p:txBody>
        </p:sp>
        <p:pic>
          <p:nvPicPr>
            <p:cNvPr id="28" name="Picture Placeholder 50">
              <a:extLst>
                <a:ext uri="{FF2B5EF4-FFF2-40B4-BE49-F238E27FC236}">
                  <a16:creationId xmlns:a16="http://schemas.microsoft.com/office/drawing/2014/main" id="{13B5C2B3-B0C5-4EE4-BB7C-39D6F3953409}"/>
                </a:ext>
              </a:extLst>
            </p:cNvPr>
            <p:cNvPicPr>
              <a:picLocks noChangeAspect="1"/>
            </p:cNvPicPr>
            <p:nvPr/>
          </p:nvPicPr>
          <p:blipFill rotWithShape="1">
            <a:blip r:embed="rId5" cstate="hqprint">
              <a:alphaModFix amt="74000"/>
              <a:extLst>
                <a:ext uri="{28A0092B-C50C-407E-A947-70E740481C1C}">
                  <a14:useLocalDpi xmlns:a14="http://schemas.microsoft.com/office/drawing/2010/main"/>
                </a:ext>
              </a:extLst>
            </a:blip>
            <a:srcRect/>
            <a:stretch/>
          </p:blipFill>
          <p:spPr>
            <a:xfrm>
              <a:off x="7157670" y="2210263"/>
              <a:ext cx="897378" cy="1245533"/>
            </a:xfrm>
            <a:prstGeom prst="rect">
              <a:avLst/>
            </a:prstGeom>
          </p:spPr>
        </p:pic>
        <p:sp>
          <p:nvSpPr>
            <p:cNvPr id="29" name="Text Placeholder 11">
              <a:extLst>
                <a:ext uri="{FF2B5EF4-FFF2-40B4-BE49-F238E27FC236}">
                  <a16:creationId xmlns:a16="http://schemas.microsoft.com/office/drawing/2014/main" id="{1C696231-12F6-4E9B-AB62-FCF0A80F74FF}"/>
                </a:ext>
              </a:extLst>
            </p:cNvPr>
            <p:cNvSpPr txBox="1">
              <a:spLocks/>
            </p:cNvSpPr>
            <p:nvPr/>
          </p:nvSpPr>
          <p:spPr>
            <a:xfrm>
              <a:off x="7077777" y="4147150"/>
              <a:ext cx="1917700"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100" b="0" i="0" kern="1200">
                  <a:solidFill>
                    <a:srgbClr val="16233A">
                      <a:alpha val="76000"/>
                    </a:srgbClr>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900"/>
                <a:t>Get the enterprise-level security and compliance features you expect from Office 365</a:t>
              </a:r>
            </a:p>
          </p:txBody>
        </p:sp>
      </p:grpSp>
      <p:grpSp>
        <p:nvGrpSpPr>
          <p:cNvPr id="2" name="Group 1"/>
          <p:cNvGrpSpPr/>
          <p:nvPr/>
        </p:nvGrpSpPr>
        <p:grpSpPr>
          <a:xfrm>
            <a:off x="919861" y="1954500"/>
            <a:ext cx="1411395" cy="1895560"/>
            <a:chOff x="1128934" y="2282852"/>
            <a:chExt cx="1919868" cy="2505870"/>
          </a:xfrm>
        </p:grpSpPr>
        <p:sp>
          <p:nvSpPr>
            <p:cNvPr id="33" name="Text Placeholder 41">
              <a:extLst>
                <a:ext uri="{FF2B5EF4-FFF2-40B4-BE49-F238E27FC236}">
                  <a16:creationId xmlns:a16="http://schemas.microsoft.com/office/drawing/2014/main" id="{67A13F8D-1390-4CF4-993F-5B35DAD6C770}"/>
                </a:ext>
              </a:extLst>
            </p:cNvPr>
            <p:cNvSpPr txBox="1">
              <a:spLocks/>
            </p:cNvSpPr>
            <p:nvPr/>
          </p:nvSpPr>
          <p:spPr>
            <a:xfrm>
              <a:off x="1128934" y="3493322"/>
              <a:ext cx="1919868"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600" b="1" i="0" kern="1200">
                  <a:solidFill>
                    <a:srgbClr val="16233A">
                      <a:alpha val="76000"/>
                    </a:srgbClr>
                  </a:solidFill>
                  <a:latin typeface="Segoe UI Semibold" charset="0"/>
                  <a:ea typeface="Segoe UI Semibold" charset="0"/>
                  <a:cs typeface="Segoe UI Semibold"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1200">
                  <a:solidFill>
                    <a:srgbClr val="0078D7">
                      <a:alpha val="76000"/>
                    </a:srgbClr>
                  </a:solidFill>
                </a:rPr>
                <a:t>Chat for </a:t>
              </a:r>
              <a:br>
                <a:rPr lang="en-US" sz="1200">
                  <a:solidFill>
                    <a:srgbClr val="0078D7">
                      <a:alpha val="76000"/>
                    </a:srgbClr>
                  </a:solidFill>
                </a:rPr>
              </a:br>
              <a:r>
                <a:rPr lang="en-US" sz="1200">
                  <a:solidFill>
                    <a:srgbClr val="0078D7">
                      <a:alpha val="76000"/>
                    </a:srgbClr>
                  </a:solidFill>
                </a:rPr>
                <a:t>today’s teams</a:t>
              </a:r>
            </a:p>
          </p:txBody>
        </p:sp>
        <p:pic>
          <p:nvPicPr>
            <p:cNvPr id="34" name="Picture Placeholder 47">
              <a:extLst>
                <a:ext uri="{FF2B5EF4-FFF2-40B4-BE49-F238E27FC236}">
                  <a16:creationId xmlns:a16="http://schemas.microsoft.com/office/drawing/2014/main" id="{67EA9A43-9A5D-4F80-9850-7FFBD1F21B25}"/>
                </a:ext>
              </a:extLst>
            </p:cNvPr>
            <p:cNvPicPr>
              <a:picLocks noChangeAspect="1"/>
            </p:cNvPicPr>
            <p:nvPr/>
          </p:nvPicPr>
          <p:blipFill rotWithShape="1">
            <a:blip r:embed="rId6" cstate="hqprint">
              <a:alphaModFix amt="74000"/>
              <a:extLst>
                <a:ext uri="{28A0092B-C50C-407E-A947-70E740481C1C}">
                  <a14:useLocalDpi xmlns:a14="http://schemas.microsoft.com/office/drawing/2010/main"/>
                </a:ext>
              </a:extLst>
            </a:blip>
            <a:srcRect/>
            <a:stretch/>
          </p:blipFill>
          <p:spPr>
            <a:xfrm>
              <a:off x="1231180" y="2282852"/>
              <a:ext cx="1066740" cy="1113174"/>
            </a:xfrm>
            <a:prstGeom prst="rect">
              <a:avLst/>
            </a:prstGeom>
          </p:spPr>
        </p:pic>
        <p:sp>
          <p:nvSpPr>
            <p:cNvPr id="35" name="Text Placeholder 43">
              <a:extLst>
                <a:ext uri="{FF2B5EF4-FFF2-40B4-BE49-F238E27FC236}">
                  <a16:creationId xmlns:a16="http://schemas.microsoft.com/office/drawing/2014/main" id="{B1BD14C1-F11B-4E5F-A554-DB2CCBA30B97}"/>
                </a:ext>
              </a:extLst>
            </p:cNvPr>
            <p:cNvSpPr txBox="1">
              <a:spLocks/>
            </p:cNvSpPr>
            <p:nvPr/>
          </p:nvSpPr>
          <p:spPr>
            <a:xfrm>
              <a:off x="1128934" y="4141022"/>
              <a:ext cx="1919868" cy="647700"/>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100" b="0" i="0" kern="1200">
                  <a:solidFill>
                    <a:srgbClr val="16233A">
                      <a:alpha val="76000"/>
                    </a:srgbClr>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72161">
                <a:spcBef>
                  <a:spcPts val="735"/>
                </a:spcBef>
                <a:defRPr/>
              </a:pPr>
              <a:r>
                <a:rPr lang="en-US" sz="900"/>
                <a:t>Communicate in the moment and keep everyone in the know</a:t>
              </a:r>
            </a:p>
          </p:txBody>
        </p:sp>
      </p:grpSp>
      <p:grpSp>
        <p:nvGrpSpPr>
          <p:cNvPr id="9" name="Group 8"/>
          <p:cNvGrpSpPr/>
          <p:nvPr/>
        </p:nvGrpSpPr>
        <p:grpSpPr>
          <a:xfrm>
            <a:off x="1779243" y="4391997"/>
            <a:ext cx="5937972" cy="1510775"/>
            <a:chOff x="2372324" y="4621523"/>
            <a:chExt cx="7917296" cy="2014366"/>
          </a:xfrm>
        </p:grpSpPr>
        <p:sp>
          <p:nvSpPr>
            <p:cNvPr id="30" name="Text Placeholder 12">
              <a:extLst>
                <a:ext uri="{FF2B5EF4-FFF2-40B4-BE49-F238E27FC236}">
                  <a16:creationId xmlns:a16="http://schemas.microsoft.com/office/drawing/2014/main" id="{5A096371-2B21-4EE5-B398-6B3F83FE4A91}"/>
                </a:ext>
              </a:extLst>
            </p:cNvPr>
            <p:cNvSpPr txBox="1">
              <a:spLocks/>
            </p:cNvSpPr>
            <p:nvPr/>
          </p:nvSpPr>
          <p:spPr>
            <a:xfrm>
              <a:off x="4688376" y="5685969"/>
              <a:ext cx="3285192" cy="634878"/>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600" b="1" i="0" kern="1200">
                  <a:solidFill>
                    <a:srgbClr val="16233A">
                      <a:alpha val="76000"/>
                    </a:srgbClr>
                  </a:solidFill>
                  <a:latin typeface="Segoe UI Semibold" charset="0"/>
                  <a:ea typeface="Segoe UI Semibold" charset="0"/>
                  <a:cs typeface="Segoe UI Semibold"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defTabSz="672161">
                <a:spcBef>
                  <a:spcPts val="735"/>
                </a:spcBef>
                <a:defRPr/>
              </a:pPr>
              <a:r>
                <a:rPr lang="en-US" sz="1350" b="0">
                  <a:solidFill>
                    <a:srgbClr val="FFFFFF"/>
                  </a:solidFill>
                </a:rPr>
                <a:t>Extensible platform</a:t>
              </a:r>
            </a:p>
          </p:txBody>
        </p:sp>
        <p:sp>
          <p:nvSpPr>
            <p:cNvPr id="32" name="Text Placeholder 14">
              <a:extLst>
                <a:ext uri="{FF2B5EF4-FFF2-40B4-BE49-F238E27FC236}">
                  <a16:creationId xmlns:a16="http://schemas.microsoft.com/office/drawing/2014/main" id="{F0C52B2B-54DB-40E2-8AF5-EC13F70BFF32}"/>
                </a:ext>
              </a:extLst>
            </p:cNvPr>
            <p:cNvSpPr txBox="1">
              <a:spLocks/>
            </p:cNvSpPr>
            <p:nvPr/>
          </p:nvSpPr>
          <p:spPr>
            <a:xfrm>
              <a:off x="2372324" y="6001011"/>
              <a:ext cx="7917296" cy="634878"/>
            </a:xfrm>
            <a:prstGeom prst="rect">
              <a:avLst/>
            </a:prstGeom>
          </p:spPr>
          <p:txBody>
            <a:bodyPr/>
            <a:lstStyle>
              <a:lvl1pPr marL="0" indent="0" algn="l" defTabSz="914400" rtl="0" eaLnBrk="1" latinLnBrk="0" hangingPunct="1">
                <a:lnSpc>
                  <a:spcPct val="100000"/>
                </a:lnSpc>
                <a:spcBef>
                  <a:spcPts val="1000"/>
                </a:spcBef>
                <a:buFont typeface="Arial" charset="0"/>
                <a:buNone/>
                <a:tabLst/>
                <a:defRPr sz="1100" b="0" i="0" kern="1200">
                  <a:solidFill>
                    <a:srgbClr val="16233A">
                      <a:alpha val="76000"/>
                    </a:srgbClr>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defTabSz="672161">
                <a:spcBef>
                  <a:spcPts val="735"/>
                </a:spcBef>
                <a:defRPr/>
              </a:pPr>
              <a:r>
                <a:rPr lang="en-US" sz="1050">
                  <a:solidFill>
                    <a:srgbClr val="FFFFFF"/>
                  </a:solidFill>
                  <a:latin typeface="Segoe UI Semilight"/>
                  <a:cs typeface="Segoe UI Semibold" panose="020B0702040204020203" pitchFamily="34" charset="0"/>
                </a:rPr>
                <a:t>Build apps with a rich set of capabilities to enable these higher-performing teams</a:t>
              </a:r>
            </a:p>
          </p:txBody>
        </p:sp>
        <p:grpSp>
          <p:nvGrpSpPr>
            <p:cNvPr id="7" name="Group 6"/>
            <p:cNvGrpSpPr/>
            <p:nvPr/>
          </p:nvGrpSpPr>
          <p:grpSpPr>
            <a:xfrm>
              <a:off x="5882824" y="4621523"/>
              <a:ext cx="971104" cy="981291"/>
              <a:chOff x="5882824" y="4621523"/>
              <a:chExt cx="971104" cy="981291"/>
            </a:xfrm>
          </p:grpSpPr>
          <p:pic>
            <p:nvPicPr>
              <p:cNvPr id="31" name="Picture Placeholder 51">
                <a:extLst>
                  <a:ext uri="{FF2B5EF4-FFF2-40B4-BE49-F238E27FC236}">
                    <a16:creationId xmlns:a16="http://schemas.microsoft.com/office/drawing/2014/main" id="{1F8E5B91-6F92-4AD6-879F-ED1D3E1DEAA9}"/>
                  </a:ext>
                </a:extLst>
              </p:cNvPr>
              <p:cNvPicPr>
                <a:picLocks noChangeAspect="1"/>
              </p:cNvPicPr>
              <p:nvPr/>
            </p:nvPicPr>
            <p:blipFill rotWithShape="1">
              <a:blip r:embed="rId7" cstate="hqprint">
                <a:alphaModFix amt="74000"/>
                <a:extLst>
                  <a:ext uri="{BEBA8EAE-BF5A-486C-A8C5-ECC9F3942E4B}">
                    <a14:imgProps xmlns:a14="http://schemas.microsoft.com/office/drawing/2010/main">
                      <a14:imgLayer r:embed="rId8">
                        <a14:imgEffect>
                          <a14:sharpenSoften amount="50000"/>
                        </a14:imgEffect>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5882824" y="4621523"/>
                <a:ext cx="971104" cy="981291"/>
              </a:xfrm>
              <a:prstGeom prst="rect">
                <a:avLst/>
              </a:prstGeom>
              <a:noFill/>
            </p:spPr>
          </p:pic>
          <p:pic>
            <p:nvPicPr>
              <p:cNvPr id="36" name="Picture Placeholder 51">
                <a:extLst/>
              </p:cNvPr>
              <p:cNvPicPr>
                <a:picLocks noChangeAspect="1"/>
              </p:cNvPicPr>
              <p:nvPr/>
            </p:nvPicPr>
            <p:blipFill rotWithShape="1">
              <a:blip r:embed="rId7" cstate="hqprint">
                <a:alphaModFix amt="74000"/>
                <a:extLst>
                  <a:ext uri="{BEBA8EAE-BF5A-486C-A8C5-ECC9F3942E4B}">
                    <a14:imgProps xmlns:a14="http://schemas.microsoft.com/office/drawing/2010/main">
                      <a14:imgLayer r:embed="rId8">
                        <a14:imgEffect>
                          <a14:sharpenSoften amount="50000"/>
                        </a14:imgEffect>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5882824" y="4621523"/>
                <a:ext cx="971104" cy="981291"/>
              </a:xfrm>
              <a:prstGeom prst="rect">
                <a:avLst/>
              </a:prstGeom>
              <a:noFill/>
            </p:spPr>
          </p:pic>
          <p:pic>
            <p:nvPicPr>
              <p:cNvPr id="37" name="Picture Placeholder 51">
                <a:extLst/>
              </p:cNvPr>
              <p:cNvPicPr>
                <a:picLocks noChangeAspect="1"/>
              </p:cNvPicPr>
              <p:nvPr/>
            </p:nvPicPr>
            <p:blipFill rotWithShape="1">
              <a:blip r:embed="rId7" cstate="hqprint">
                <a:alphaModFix amt="74000"/>
                <a:extLst>
                  <a:ext uri="{BEBA8EAE-BF5A-486C-A8C5-ECC9F3942E4B}">
                    <a14:imgProps xmlns:a14="http://schemas.microsoft.com/office/drawing/2010/main">
                      <a14:imgLayer r:embed="rId8">
                        <a14:imgEffect>
                          <a14:sharpenSoften amount="50000"/>
                        </a14:imgEffect>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5882824" y="4621523"/>
                <a:ext cx="971104" cy="981291"/>
              </a:xfrm>
              <a:prstGeom prst="rect">
                <a:avLst/>
              </a:prstGeom>
              <a:noFill/>
            </p:spPr>
          </p:pic>
        </p:grpSp>
      </p:grpSp>
    </p:spTree>
    <p:extLst>
      <p:ext uri="{BB962C8B-B14F-4D97-AF65-F5344CB8AC3E}">
        <p14:creationId xmlns:p14="http://schemas.microsoft.com/office/powerpoint/2010/main" val="145452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750" fill="hold"/>
                                        <p:tgtEl>
                                          <p:spTgt spid="8"/>
                                        </p:tgtEl>
                                        <p:attrNameLst>
                                          <p:attrName>ppt_x</p:attrName>
                                        </p:attrNameLst>
                                      </p:cBhvr>
                                      <p:tavLst>
                                        <p:tav tm="0">
                                          <p:val>
                                            <p:strVal val="#ppt_x"/>
                                          </p:val>
                                        </p:tav>
                                        <p:tav tm="100000">
                                          <p:val>
                                            <p:strVal val="#ppt_x"/>
                                          </p:val>
                                        </p:tav>
                                      </p:tavLst>
                                    </p:anim>
                                    <p:anim calcmode="lin" valueType="num">
                                      <p:cBhvr additive="base">
                                        <p:cTn id="26" dur="75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750" fill="hold"/>
                                        <p:tgtEl>
                                          <p:spTgt spid="9"/>
                                        </p:tgtEl>
                                        <p:attrNameLst>
                                          <p:attrName>ppt_x</p:attrName>
                                        </p:attrNameLst>
                                      </p:cBhvr>
                                      <p:tavLst>
                                        <p:tav tm="0">
                                          <p:val>
                                            <p:strVal val="#ppt_x"/>
                                          </p:val>
                                        </p:tav>
                                        <p:tav tm="100000">
                                          <p:val>
                                            <p:strVal val="#ppt_x"/>
                                          </p:val>
                                        </p:tav>
                                      </p:tavLst>
                                    </p:anim>
                                    <p:anim calcmode="lin" valueType="num">
                                      <p:cBhvr additive="base">
                                        <p:cTn id="3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a:xfrm>
            <a:off x="201931" y="1074718"/>
            <a:ext cx="8741880" cy="674653"/>
          </a:xfrm>
        </p:spPr>
        <p:txBody>
          <a:bodyPr/>
          <a:lstStyle/>
          <a:p>
            <a:r>
              <a:rPr lang="en-US" dirty="0"/>
              <a:t>Introducing the Microsoft Teams App Platform</a:t>
            </a:r>
          </a:p>
        </p:txBody>
      </p:sp>
      <p:sp>
        <p:nvSpPr>
          <p:cNvPr id="5" name="Rectangle 4"/>
          <p:cNvSpPr/>
          <p:nvPr/>
        </p:nvSpPr>
        <p:spPr bwMode="auto">
          <a:xfrm>
            <a:off x="0" y="5013960"/>
            <a:ext cx="9144000" cy="98679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Box 2"/>
          <p:cNvSpPr txBox="1"/>
          <p:nvPr/>
        </p:nvSpPr>
        <p:spPr>
          <a:xfrm>
            <a:off x="426036" y="5277876"/>
            <a:ext cx="8246477" cy="466542"/>
          </a:xfrm>
          <a:prstGeom prst="rect">
            <a:avLst/>
          </a:prstGeom>
          <a:noFill/>
        </p:spPr>
        <p:txBody>
          <a:bodyPr wrap="square" lIns="134464" tIns="107571" rIns="134464" bIns="107571" rtlCol="0">
            <a:spAutoFit/>
          </a:bodyPr>
          <a:lstStyle/>
          <a:p>
            <a:pPr algn="ctr" defTabSz="685775">
              <a:lnSpc>
                <a:spcPct val="90000"/>
              </a:lnSpc>
              <a:spcAft>
                <a:spcPts val="441"/>
              </a:spcAft>
            </a:pPr>
            <a:r>
              <a:rPr lang="en-US">
                <a:solidFill>
                  <a:srgbClr val="0078D7"/>
                </a:solidFill>
                <a:latin typeface="Segoe UI Semilight"/>
                <a:cs typeface="Segoe UI" panose="020B0502040204020203" pitchFamily="34" charset="0"/>
              </a:rPr>
              <a:t>Reach your users in their chats, channels, notifications, and personal workspace</a:t>
            </a:r>
          </a:p>
        </p:txBody>
      </p:sp>
      <p:grpSp>
        <p:nvGrpSpPr>
          <p:cNvPr id="27" name="Group 26">
            <a:extLst>
              <a:ext uri="{FF2B5EF4-FFF2-40B4-BE49-F238E27FC236}">
                <a16:creationId xmlns:a16="http://schemas.microsoft.com/office/drawing/2014/main" id="{EA3E2140-91FB-4BB3-B43B-FC2E7405B1A1}"/>
              </a:ext>
            </a:extLst>
          </p:cNvPr>
          <p:cNvGrpSpPr/>
          <p:nvPr/>
        </p:nvGrpSpPr>
        <p:grpSpPr>
          <a:xfrm>
            <a:off x="204427" y="2031485"/>
            <a:ext cx="3684219" cy="2966260"/>
            <a:chOff x="272569" y="1565646"/>
            <a:chExt cx="4912292" cy="3955013"/>
          </a:xfrm>
        </p:grpSpPr>
        <p:sp>
          <p:nvSpPr>
            <p:cNvPr id="26" name="TextBox 25">
              <a:extLst>
                <a:ext uri="{FF2B5EF4-FFF2-40B4-BE49-F238E27FC236}">
                  <a16:creationId xmlns:a16="http://schemas.microsoft.com/office/drawing/2014/main" id="{5BDA18E1-46CE-4082-931A-83F8D39A8836}"/>
                </a:ext>
              </a:extLst>
            </p:cNvPr>
            <p:cNvSpPr txBox="1"/>
            <p:nvPr/>
          </p:nvSpPr>
          <p:spPr>
            <a:xfrm>
              <a:off x="1865057" y="4848339"/>
              <a:ext cx="1727319" cy="538956"/>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350">
                  <a:solidFill>
                    <a:srgbClr val="505050"/>
                  </a:solidFill>
                  <a:latin typeface="Segoe UI Semilight"/>
                </a:rPr>
                <a:t>Available now</a:t>
              </a:r>
            </a:p>
          </p:txBody>
        </p:sp>
        <p:grpSp>
          <p:nvGrpSpPr>
            <p:cNvPr id="7" name="Group 6">
              <a:extLst>
                <a:ext uri="{FF2B5EF4-FFF2-40B4-BE49-F238E27FC236}">
                  <a16:creationId xmlns:a16="http://schemas.microsoft.com/office/drawing/2014/main" id="{AE423C84-8034-4967-A9C2-C96B27756DF7}"/>
                </a:ext>
              </a:extLst>
            </p:cNvPr>
            <p:cNvGrpSpPr/>
            <p:nvPr/>
          </p:nvGrpSpPr>
          <p:grpSpPr>
            <a:xfrm>
              <a:off x="1944029" y="2009661"/>
              <a:ext cx="1437748" cy="2333463"/>
              <a:chOff x="1983010" y="2049462"/>
              <a:chExt cx="1466578" cy="2380254"/>
            </a:xfrm>
          </p:grpSpPr>
          <p:sp>
            <p:nvSpPr>
              <p:cNvPr id="6" name="Text Placeholder 9">
                <a:extLst>
                  <a:ext uri="{FF2B5EF4-FFF2-40B4-BE49-F238E27FC236}">
                    <a16:creationId xmlns:a16="http://schemas.microsoft.com/office/drawing/2014/main" id="{2F78B94F-DDF3-4210-8407-67EA30CD514F}"/>
                  </a:ext>
                </a:extLst>
              </p:cNvPr>
              <p:cNvSpPr txBox="1">
                <a:spLocks/>
              </p:cNvSpPr>
              <p:nvPr/>
            </p:nvSpPr>
            <p:spPr>
              <a:xfrm>
                <a:off x="1983010" y="3156144"/>
                <a:ext cx="1466578" cy="127357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Bots</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Help users get tasks done in conversations</a:t>
                </a:r>
              </a:p>
            </p:txBody>
          </p:sp>
          <p:pic>
            <p:nvPicPr>
              <p:cNvPr id="15" name="Graphic 14">
                <a:extLst>
                  <a:ext uri="{FF2B5EF4-FFF2-40B4-BE49-F238E27FC236}">
                    <a16:creationId xmlns:a16="http://schemas.microsoft.com/office/drawing/2014/main" id="{21D8F17F-456E-441A-B553-E48A86484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8576" y="2049462"/>
                <a:ext cx="775446" cy="775446"/>
              </a:xfrm>
              <a:prstGeom prst="rect">
                <a:avLst/>
              </a:prstGeom>
            </p:spPr>
          </p:pic>
        </p:grpSp>
        <p:grpSp>
          <p:nvGrpSpPr>
            <p:cNvPr id="11" name="Group 10">
              <a:extLst>
                <a:ext uri="{FF2B5EF4-FFF2-40B4-BE49-F238E27FC236}">
                  <a16:creationId xmlns:a16="http://schemas.microsoft.com/office/drawing/2014/main" id="{7904C4D0-D350-4BBE-B6F9-AF8BBAED22A7}"/>
                </a:ext>
              </a:extLst>
            </p:cNvPr>
            <p:cNvGrpSpPr/>
            <p:nvPr/>
          </p:nvGrpSpPr>
          <p:grpSpPr>
            <a:xfrm>
              <a:off x="3441124" y="2009661"/>
              <a:ext cx="1384941" cy="2337466"/>
              <a:chOff x="3510125" y="2049462"/>
              <a:chExt cx="1412712" cy="2384337"/>
            </a:xfrm>
          </p:grpSpPr>
          <p:sp>
            <p:nvSpPr>
              <p:cNvPr id="8" name="Text Placeholder 25">
                <a:extLst>
                  <a:ext uri="{FF2B5EF4-FFF2-40B4-BE49-F238E27FC236}">
                    <a16:creationId xmlns:a16="http://schemas.microsoft.com/office/drawing/2014/main" id="{EBCEFAD0-A368-4FE6-A759-0453E8E4BD63}"/>
                  </a:ext>
                </a:extLst>
              </p:cNvPr>
              <p:cNvSpPr txBox="1">
                <a:spLocks/>
              </p:cNvSpPr>
              <p:nvPr/>
            </p:nvSpPr>
            <p:spPr>
              <a:xfrm>
                <a:off x="3510125" y="3152062"/>
                <a:ext cx="1412712" cy="12817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Connectors</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Post rich updates to channels</a:t>
                </a:r>
              </a:p>
            </p:txBody>
          </p:sp>
          <p:pic>
            <p:nvPicPr>
              <p:cNvPr id="23" name="Graphic 22">
                <a:extLst>
                  <a:ext uri="{FF2B5EF4-FFF2-40B4-BE49-F238E27FC236}">
                    <a16:creationId xmlns:a16="http://schemas.microsoft.com/office/drawing/2014/main" id="{C4466D39-9D4D-4E98-AF1E-AD045D890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8758" y="2049462"/>
                <a:ext cx="775446" cy="775446"/>
              </a:xfrm>
              <a:prstGeom prst="rect">
                <a:avLst/>
              </a:prstGeom>
            </p:spPr>
          </p:pic>
        </p:grpSp>
        <p:grpSp>
          <p:nvGrpSpPr>
            <p:cNvPr id="25" name="Group 24"/>
            <p:cNvGrpSpPr/>
            <p:nvPr/>
          </p:nvGrpSpPr>
          <p:grpSpPr>
            <a:xfrm>
              <a:off x="568047" y="2059561"/>
              <a:ext cx="1284317" cy="2283563"/>
              <a:chOff x="568047" y="2059561"/>
              <a:chExt cx="1284317" cy="2283563"/>
            </a:xfrm>
          </p:grpSpPr>
          <p:sp>
            <p:nvSpPr>
              <p:cNvPr id="4" name="Text Placeholder 3">
                <a:extLst>
                  <a:ext uri="{FF2B5EF4-FFF2-40B4-BE49-F238E27FC236}">
                    <a16:creationId xmlns:a16="http://schemas.microsoft.com/office/drawing/2014/main" id="{8E1BCD56-1571-44E7-B37F-DE0287D1FB2B}"/>
                  </a:ext>
                </a:extLst>
              </p:cNvPr>
              <p:cNvSpPr txBox="1">
                <a:spLocks/>
              </p:cNvSpPr>
              <p:nvPr/>
            </p:nvSpPr>
            <p:spPr>
              <a:xfrm>
                <a:off x="568047" y="3094588"/>
                <a:ext cx="1284317" cy="124853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ea typeface="Segoe UI Semibold" charset="0"/>
                    <a:cs typeface="Segoe UI Semibold" charset="0"/>
                  </a:rPr>
                  <a:t>Tabs</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Surface rich content within Teams</a:t>
                </a:r>
              </a:p>
            </p:txBody>
          </p:sp>
          <p:pic>
            <p:nvPicPr>
              <p:cNvPr id="30" name="Graphic 29">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16" y="2059561"/>
                <a:ext cx="776320" cy="776320"/>
              </a:xfrm>
              <a:prstGeom prst="rect">
                <a:avLst/>
              </a:prstGeom>
            </p:spPr>
          </p:pic>
        </p:grpSp>
        <p:sp>
          <p:nvSpPr>
            <p:cNvPr id="33" name="Rectangle: Rounded Corners 32">
              <a:extLst>
                <a:ext uri="{FF2B5EF4-FFF2-40B4-BE49-F238E27FC236}">
                  <a16:creationId xmlns:a16="http://schemas.microsoft.com/office/drawing/2014/main" id="{CB8274A5-A3F1-4F66-B45C-7CD7D15BA41F}"/>
                </a:ext>
              </a:extLst>
            </p:cNvPr>
            <p:cNvSpPr/>
            <p:nvPr/>
          </p:nvSpPr>
          <p:spPr bwMode="auto">
            <a:xfrm>
              <a:off x="272569" y="1565646"/>
              <a:ext cx="4912292" cy="3955013"/>
            </a:xfrm>
            <a:prstGeom prst="roundRect">
              <a:avLst>
                <a:gd name="adj" fmla="val 6935"/>
              </a:avLst>
            </a:prstGeom>
            <a:noFill/>
            <a:ln w="28575">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60D2E061-6C6A-40A3-A3DE-6453FEA3F19A}"/>
              </a:ext>
            </a:extLst>
          </p:cNvPr>
          <p:cNvGrpSpPr/>
          <p:nvPr/>
        </p:nvGrpSpPr>
        <p:grpSpPr>
          <a:xfrm>
            <a:off x="4011735" y="2031485"/>
            <a:ext cx="4932075" cy="2966260"/>
            <a:chOff x="5348980" y="1565646"/>
            <a:chExt cx="6576100" cy="3955013"/>
          </a:xfrm>
        </p:grpSpPr>
        <p:grpSp>
          <p:nvGrpSpPr>
            <p:cNvPr id="22" name="Group 21">
              <a:extLst>
                <a:ext uri="{FF2B5EF4-FFF2-40B4-BE49-F238E27FC236}">
                  <a16:creationId xmlns:a16="http://schemas.microsoft.com/office/drawing/2014/main" id="{E66072A7-24C2-41FD-B04B-41FD784F3FBE}"/>
                </a:ext>
              </a:extLst>
            </p:cNvPr>
            <p:cNvGrpSpPr/>
            <p:nvPr/>
          </p:nvGrpSpPr>
          <p:grpSpPr>
            <a:xfrm>
              <a:off x="10279316" y="1941078"/>
              <a:ext cx="1470907" cy="2621671"/>
              <a:chOff x="10485437" y="1979504"/>
              <a:chExt cx="1500402" cy="2674241"/>
            </a:xfrm>
          </p:grpSpPr>
          <p:sp>
            <p:nvSpPr>
              <p:cNvPr id="21" name="Text Placeholder 3">
                <a:extLst>
                  <a:ext uri="{FF2B5EF4-FFF2-40B4-BE49-F238E27FC236}">
                    <a16:creationId xmlns:a16="http://schemas.microsoft.com/office/drawing/2014/main" id="{90E0303B-6347-4DB6-9CAB-C62622577110}"/>
                  </a:ext>
                </a:extLst>
              </p:cNvPr>
              <p:cNvSpPr txBox="1">
                <a:spLocks/>
              </p:cNvSpPr>
              <p:nvPr/>
            </p:nvSpPr>
            <p:spPr>
              <a:xfrm>
                <a:off x="10485437" y="3148008"/>
                <a:ext cx="1500402" cy="15057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Office</a:t>
                </a:r>
                <a:br>
                  <a:rPr lang="en-US" sz="1324" b="1">
                    <a:solidFill>
                      <a:srgbClr val="0078D7"/>
                    </a:solidFill>
                    <a:latin typeface="Segoe UI Semibold" charset="0"/>
                    <a:cs typeface="Segoe UI Semibold" charset="0"/>
                  </a:rPr>
                </a:br>
                <a:r>
                  <a:rPr lang="en-US" sz="1324" b="1">
                    <a:solidFill>
                      <a:srgbClr val="0078D7"/>
                    </a:solidFill>
                    <a:latin typeface="Segoe UI Semibold" charset="0"/>
                    <a:cs typeface="Segoe UI Semibold" charset="0"/>
                  </a:rPr>
                  <a:t>Store</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Drive engagement by submitting </a:t>
                </a:r>
                <a:br>
                  <a:rPr lang="en-US" sz="882">
                    <a:solidFill>
                      <a:srgbClr val="464646"/>
                    </a:solidFill>
                    <a:latin typeface="Segoe UI" panose="020B0502040204020203" pitchFamily="34" charset="0"/>
                    <a:ea typeface="Segoe UI Semibold" charset="0"/>
                    <a:cs typeface="Segoe UI" panose="020B0502040204020203" pitchFamily="34" charset="0"/>
                  </a:rPr>
                </a:br>
                <a:r>
                  <a:rPr lang="en-US" sz="882">
                    <a:solidFill>
                      <a:srgbClr val="464646"/>
                    </a:solidFill>
                    <a:latin typeface="Segoe UI" panose="020B0502040204020203" pitchFamily="34" charset="0"/>
                    <a:ea typeface="Segoe UI Semibold" charset="0"/>
                    <a:cs typeface="Segoe UI" panose="020B0502040204020203" pitchFamily="34" charset="0"/>
                  </a:rPr>
                  <a:t>your app to the Office Store</a:t>
                </a:r>
              </a:p>
            </p:txBody>
          </p:sp>
          <p:pic>
            <p:nvPicPr>
              <p:cNvPr id="20" name="Picture 19"/>
              <p:cNvPicPr>
                <a:picLocks noChangeAspect="1"/>
              </p:cNvPicPr>
              <p:nvPr/>
            </p:nvPicPr>
            <p:blipFill>
              <a:blip r:embed="rId9"/>
              <a:stretch>
                <a:fillRect/>
              </a:stretch>
            </p:blipFill>
            <p:spPr>
              <a:xfrm>
                <a:off x="10941059" y="1979504"/>
                <a:ext cx="589158" cy="785544"/>
              </a:xfrm>
              <a:prstGeom prst="rect">
                <a:avLst/>
              </a:prstGeom>
            </p:spPr>
          </p:pic>
        </p:grpSp>
        <p:grpSp>
          <p:nvGrpSpPr>
            <p:cNvPr id="14" name="Group 13">
              <a:extLst>
                <a:ext uri="{FF2B5EF4-FFF2-40B4-BE49-F238E27FC236}">
                  <a16:creationId xmlns:a16="http://schemas.microsoft.com/office/drawing/2014/main" id="{FF5668FC-29E1-492F-A821-8154A81074AC}"/>
                </a:ext>
              </a:extLst>
            </p:cNvPr>
            <p:cNvGrpSpPr/>
            <p:nvPr/>
          </p:nvGrpSpPr>
          <p:grpSpPr>
            <a:xfrm>
              <a:off x="5682515" y="2013868"/>
              <a:ext cx="1464619" cy="2329256"/>
              <a:chOff x="5796461" y="2053754"/>
              <a:chExt cx="1493988" cy="2375962"/>
            </a:xfrm>
          </p:grpSpPr>
          <p:sp>
            <p:nvSpPr>
              <p:cNvPr id="19" name="Text Placeholder 3">
                <a:extLst>
                  <a:ext uri="{FF2B5EF4-FFF2-40B4-BE49-F238E27FC236}">
                    <a16:creationId xmlns:a16="http://schemas.microsoft.com/office/drawing/2014/main" id="{614BBBD0-A65D-4213-A51E-5359C7178DA9}"/>
                  </a:ext>
                </a:extLst>
              </p:cNvPr>
              <p:cNvSpPr txBox="1">
                <a:spLocks/>
              </p:cNvSpPr>
              <p:nvPr/>
            </p:nvSpPr>
            <p:spPr>
              <a:xfrm>
                <a:off x="5796461" y="3156144"/>
                <a:ext cx="1493988" cy="127357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Actionable Messages</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Add rich interaction to your connector cards</a:t>
                </a:r>
              </a:p>
            </p:txBody>
          </p:sp>
          <p:pic>
            <p:nvPicPr>
              <p:cNvPr id="9" name="Graphic 8">
                <a:extLst>
                  <a:ext uri="{FF2B5EF4-FFF2-40B4-BE49-F238E27FC236}">
                    <a16:creationId xmlns:a16="http://schemas.microsoft.com/office/drawing/2014/main" id="{390F7461-6A1C-4247-A278-F7EDF6D5C9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5732" y="2053754"/>
                <a:ext cx="775446" cy="775446"/>
              </a:xfrm>
              <a:prstGeom prst="rect">
                <a:avLst/>
              </a:prstGeom>
            </p:spPr>
          </p:pic>
        </p:grpSp>
        <p:grpSp>
          <p:nvGrpSpPr>
            <p:cNvPr id="16" name="Group 15">
              <a:extLst>
                <a:ext uri="{FF2B5EF4-FFF2-40B4-BE49-F238E27FC236}">
                  <a16:creationId xmlns:a16="http://schemas.microsoft.com/office/drawing/2014/main" id="{BDB11930-656B-4C9E-9F44-323FA714635A}"/>
                </a:ext>
              </a:extLst>
            </p:cNvPr>
            <p:cNvGrpSpPr/>
            <p:nvPr/>
          </p:nvGrpSpPr>
          <p:grpSpPr>
            <a:xfrm>
              <a:off x="7371288" y="2009661"/>
              <a:ext cx="1218780" cy="2333463"/>
              <a:chOff x="7519099" y="2049462"/>
              <a:chExt cx="1243220" cy="2380254"/>
            </a:xfrm>
          </p:grpSpPr>
          <p:sp>
            <p:nvSpPr>
              <p:cNvPr id="12" name="Text Placeholder 3">
                <a:extLst>
                  <a:ext uri="{FF2B5EF4-FFF2-40B4-BE49-F238E27FC236}">
                    <a16:creationId xmlns:a16="http://schemas.microsoft.com/office/drawing/2014/main" id="{57E2898B-DEC5-4541-9C1E-F18DCC4027F4}"/>
                  </a:ext>
                </a:extLst>
              </p:cNvPr>
              <p:cNvSpPr txBox="1">
                <a:spLocks/>
              </p:cNvSpPr>
              <p:nvPr/>
            </p:nvSpPr>
            <p:spPr>
              <a:xfrm>
                <a:off x="7519099" y="3156144"/>
                <a:ext cx="1243220" cy="127357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Activity Feed</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Engage users via feed notifications</a:t>
                </a:r>
              </a:p>
            </p:txBody>
          </p:sp>
          <p:pic>
            <p:nvPicPr>
              <p:cNvPr id="13" name="Graphic 12">
                <a:extLst>
                  <a:ext uri="{FF2B5EF4-FFF2-40B4-BE49-F238E27FC236}">
                    <a16:creationId xmlns:a16="http://schemas.microsoft.com/office/drawing/2014/main" id="{EE1E87A5-92E8-4B92-8413-5F000FB0EF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50841" y="2049462"/>
                <a:ext cx="775446" cy="775446"/>
              </a:xfrm>
              <a:prstGeom prst="rect">
                <a:avLst/>
              </a:prstGeom>
            </p:spPr>
          </p:pic>
        </p:grpSp>
        <p:grpSp>
          <p:nvGrpSpPr>
            <p:cNvPr id="18" name="Group 17">
              <a:extLst>
                <a:ext uri="{FF2B5EF4-FFF2-40B4-BE49-F238E27FC236}">
                  <a16:creationId xmlns:a16="http://schemas.microsoft.com/office/drawing/2014/main" id="{05C10915-90B1-43E2-8D01-B32EF622FE5A}"/>
                </a:ext>
              </a:extLst>
            </p:cNvPr>
            <p:cNvGrpSpPr/>
            <p:nvPr/>
          </p:nvGrpSpPr>
          <p:grpSpPr>
            <a:xfrm>
              <a:off x="8754189" y="2009661"/>
              <a:ext cx="1576282" cy="2341439"/>
              <a:chOff x="8929728" y="2049462"/>
              <a:chExt cx="1607890" cy="2388390"/>
            </a:xfrm>
          </p:grpSpPr>
          <p:sp>
            <p:nvSpPr>
              <p:cNvPr id="10" name="Text Placeholder 28">
                <a:extLst>
                  <a:ext uri="{FF2B5EF4-FFF2-40B4-BE49-F238E27FC236}">
                    <a16:creationId xmlns:a16="http://schemas.microsoft.com/office/drawing/2014/main" id="{3F8A6E91-C883-4040-8BC6-B40AB47440FC}"/>
                  </a:ext>
                </a:extLst>
              </p:cNvPr>
              <p:cNvSpPr txBox="1">
                <a:spLocks/>
              </p:cNvSpPr>
              <p:nvPr/>
            </p:nvSpPr>
            <p:spPr>
              <a:xfrm>
                <a:off x="8929728" y="3148008"/>
                <a:ext cx="1607890" cy="1289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672290">
                  <a:lnSpc>
                    <a:spcPct val="100000"/>
                  </a:lnSpc>
                  <a:spcBef>
                    <a:spcPts val="735"/>
                  </a:spcBef>
                  <a:buNone/>
                </a:pPr>
                <a:r>
                  <a:rPr lang="en-US" sz="1324" b="1">
                    <a:solidFill>
                      <a:srgbClr val="0078D7"/>
                    </a:solidFill>
                    <a:latin typeface="Segoe UI Semibold" charset="0"/>
                    <a:cs typeface="Segoe UI Semibold" charset="0"/>
                  </a:rPr>
                  <a:t>Compose Extensions</a:t>
                </a:r>
                <a:endParaRPr lang="en-US" sz="882" b="1">
                  <a:solidFill>
                    <a:srgbClr val="0078D7"/>
                  </a:solidFill>
                  <a:latin typeface="Segoe UI Semibold" charset="0"/>
                  <a:ea typeface="Segoe UI Semibold" charset="0"/>
                  <a:cs typeface="Segoe UI Semibold" charset="0"/>
                </a:endParaRPr>
              </a:p>
              <a:p>
                <a:pPr marL="0" indent="0" algn="ctr" defTabSz="672290">
                  <a:lnSpc>
                    <a:spcPct val="100000"/>
                  </a:lnSpc>
                  <a:spcBef>
                    <a:spcPts val="735"/>
                  </a:spcBef>
                  <a:buNone/>
                </a:pPr>
                <a:r>
                  <a:rPr lang="en-US" sz="882">
                    <a:solidFill>
                      <a:srgbClr val="464646"/>
                    </a:solidFill>
                    <a:latin typeface="Segoe UI" panose="020B0502040204020203" pitchFamily="34" charset="0"/>
                    <a:ea typeface="Segoe UI Semibold" charset="0"/>
                    <a:cs typeface="Segoe UI" panose="020B0502040204020203" pitchFamily="34" charset="0"/>
                  </a:rPr>
                  <a:t>Allow users to query and share rich cards in conversations</a:t>
                </a:r>
              </a:p>
            </p:txBody>
          </p:sp>
          <p:pic>
            <p:nvPicPr>
              <p:cNvPr id="17" name="Graphic 16">
                <a:extLst>
                  <a:ext uri="{FF2B5EF4-FFF2-40B4-BE49-F238E27FC236}">
                    <a16:creationId xmlns:a16="http://schemas.microsoft.com/office/drawing/2014/main" id="{875034A1-FCFB-40E5-8537-E71F21FE85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45950" y="2049462"/>
                <a:ext cx="775446" cy="775446"/>
              </a:xfrm>
              <a:prstGeom prst="rect">
                <a:avLst/>
              </a:prstGeom>
            </p:spPr>
          </p:pic>
        </p:grpSp>
        <p:grpSp>
          <p:nvGrpSpPr>
            <p:cNvPr id="24" name="Group 23">
              <a:extLst>
                <a:ext uri="{FF2B5EF4-FFF2-40B4-BE49-F238E27FC236}">
                  <a16:creationId xmlns:a16="http://schemas.microsoft.com/office/drawing/2014/main" id="{90E8633C-54C3-4E79-A0C6-CFF677DC1299}"/>
                </a:ext>
              </a:extLst>
            </p:cNvPr>
            <p:cNvGrpSpPr/>
            <p:nvPr/>
          </p:nvGrpSpPr>
          <p:grpSpPr>
            <a:xfrm>
              <a:off x="5348980" y="1565646"/>
              <a:ext cx="6576100" cy="3955013"/>
              <a:chOff x="5456237" y="1596543"/>
              <a:chExt cx="6707965" cy="4034319"/>
            </a:xfrm>
          </p:grpSpPr>
          <p:sp>
            <p:nvSpPr>
              <p:cNvPr id="28" name="TextBox 27">
                <a:extLst>
                  <a:ext uri="{FF2B5EF4-FFF2-40B4-BE49-F238E27FC236}">
                    <a16:creationId xmlns:a16="http://schemas.microsoft.com/office/drawing/2014/main" id="{D660FA5C-18B9-47A1-AAE6-4F0597A74AE1}"/>
                  </a:ext>
                </a:extLst>
              </p:cNvPr>
              <p:cNvSpPr txBox="1"/>
              <p:nvPr/>
            </p:nvSpPr>
            <p:spPr>
              <a:xfrm>
                <a:off x="7280264" y="4945059"/>
                <a:ext cx="3451432" cy="549763"/>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350">
                    <a:solidFill>
                      <a:srgbClr val="505050"/>
                    </a:solidFill>
                    <a:latin typeface="Segoe UI Semilight"/>
                  </a:rPr>
                  <a:t>Available in Developer Preview</a:t>
                </a:r>
              </a:p>
            </p:txBody>
          </p:sp>
          <p:sp>
            <p:nvSpPr>
              <p:cNvPr id="34" name="Rectangle: Rounded Corners 33">
                <a:extLst>
                  <a:ext uri="{FF2B5EF4-FFF2-40B4-BE49-F238E27FC236}">
                    <a16:creationId xmlns:a16="http://schemas.microsoft.com/office/drawing/2014/main" id="{EF38EF1D-D698-4DEB-AC67-BB1DBA7F84ED}"/>
                  </a:ext>
                </a:extLst>
              </p:cNvPr>
              <p:cNvSpPr/>
              <p:nvPr/>
            </p:nvSpPr>
            <p:spPr bwMode="auto">
              <a:xfrm>
                <a:off x="5456237" y="1596543"/>
                <a:ext cx="6707965" cy="4034319"/>
              </a:xfrm>
              <a:prstGeom prst="roundRect">
                <a:avLst>
                  <a:gd name="adj" fmla="val 6935"/>
                </a:avLst>
              </a:prstGeom>
              <a:noFill/>
              <a:ln w="28575">
                <a:solidFill>
                  <a:srgbClr val="46464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95890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a:t>
            </a:r>
          </a:p>
        </p:txBody>
      </p:sp>
      <p:sp>
        <p:nvSpPr>
          <p:cNvPr id="3" name="TextBox 2">
            <a:extLst>
              <a:ext uri="{FF2B5EF4-FFF2-40B4-BE49-F238E27FC236}">
                <a16:creationId xmlns:a16="http://schemas.microsoft.com/office/drawing/2014/main" id="{6844152C-C75C-4B26-9F3B-276AA67392E5}"/>
              </a:ext>
            </a:extLst>
          </p:cNvPr>
          <p:cNvSpPr txBox="1"/>
          <p:nvPr/>
        </p:nvSpPr>
        <p:spPr>
          <a:xfrm>
            <a:off x="257956" y="2476549"/>
            <a:ext cx="4370071" cy="2885666"/>
          </a:xfrm>
          <a:prstGeom prst="rect">
            <a:avLst/>
          </a:prstGeom>
          <a:noFill/>
        </p:spPr>
        <p:txBody>
          <a:bodyPr wrap="square" lIns="134464" tIns="107571" rIns="134464" bIns="107571" rtlCol="0">
            <a:spAutoFit/>
          </a:bodyPr>
          <a:lstStyle/>
          <a:p>
            <a:pPr defTabSz="685775">
              <a:lnSpc>
                <a:spcPct val="90000"/>
              </a:lnSpc>
              <a:spcAft>
                <a:spcPts val="1800"/>
              </a:spcAft>
            </a:pPr>
            <a:r>
              <a:rPr lang="en-US" sz="2100">
                <a:solidFill>
                  <a:srgbClr val="505050"/>
                </a:solidFill>
                <a:latin typeface="Segoe UI Semilight"/>
              </a:rPr>
              <a:t>Rich surface area for your app</a:t>
            </a:r>
          </a:p>
          <a:p>
            <a:pPr defTabSz="685775">
              <a:lnSpc>
                <a:spcPct val="90000"/>
              </a:lnSpc>
              <a:spcAft>
                <a:spcPts val="1800"/>
              </a:spcAft>
            </a:pPr>
            <a:r>
              <a:rPr lang="en-US" sz="2100">
                <a:solidFill>
                  <a:srgbClr val="505050"/>
                </a:solidFill>
                <a:latin typeface="Segoe UI Semilight"/>
              </a:rPr>
              <a:t>As simple as hosting your existing web app</a:t>
            </a:r>
          </a:p>
          <a:p>
            <a:pPr defTabSz="685775">
              <a:lnSpc>
                <a:spcPct val="90000"/>
              </a:lnSpc>
              <a:spcAft>
                <a:spcPts val="1800"/>
              </a:spcAft>
            </a:pPr>
            <a:r>
              <a:rPr lang="en-US" sz="2100">
                <a:solidFill>
                  <a:srgbClr val="505050"/>
                </a:solidFill>
                <a:latin typeface="Segoe UI Semilight"/>
              </a:rPr>
              <a:t>Team productivity: within channels</a:t>
            </a:r>
          </a:p>
          <a:p>
            <a:pPr defTabSz="685775">
              <a:lnSpc>
                <a:spcPct val="90000"/>
              </a:lnSpc>
              <a:spcAft>
                <a:spcPts val="1800"/>
              </a:spcAft>
            </a:pPr>
            <a:r>
              <a:rPr lang="en-US" sz="2100">
                <a:solidFill>
                  <a:srgbClr val="505050"/>
                </a:solidFill>
                <a:latin typeface="Segoe UI Semilight"/>
              </a:rPr>
              <a:t>Personal productivity: app flyout</a:t>
            </a:r>
          </a:p>
          <a:p>
            <a:pPr defTabSz="685775">
              <a:lnSpc>
                <a:spcPct val="90000"/>
              </a:lnSpc>
              <a:spcAft>
                <a:spcPts val="1800"/>
              </a:spcAft>
            </a:pPr>
            <a:r>
              <a:rPr lang="en-US" sz="2100">
                <a:solidFill>
                  <a:srgbClr val="505050"/>
                </a:solidFill>
                <a:latin typeface="Segoe UI Semilight"/>
              </a:rPr>
              <a:t>Your services, experience, &amp; users</a:t>
            </a:r>
          </a:p>
        </p:txBody>
      </p:sp>
      <p:pic>
        <p:nvPicPr>
          <p:cNvPr id="19" name="Graphic 18">
            <a:extLst>
              <a:ext uri="{FF2B5EF4-FFF2-40B4-BE49-F238E27FC236}">
                <a16:creationId xmlns:a16="http://schemas.microsoft.com/office/drawing/2014/main" id="{95F5C55C-2B4C-4C6F-85D1-986C7E96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792" y="1834176"/>
            <a:ext cx="306212" cy="306212"/>
          </a:xfrm>
          <a:prstGeom prst="rect">
            <a:avLst/>
          </a:prstGeom>
        </p:spPr>
      </p:pic>
      <p:pic>
        <p:nvPicPr>
          <p:cNvPr id="21" name="Graphic 20">
            <a:extLst>
              <a:ext uri="{FF2B5EF4-FFF2-40B4-BE49-F238E27FC236}">
                <a16:creationId xmlns:a16="http://schemas.microsoft.com/office/drawing/2014/main" id="{6DD9DAD5-D9CF-4130-B00A-82836BEB0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57" y="1833944"/>
            <a:ext cx="306212" cy="306212"/>
          </a:xfrm>
          <a:prstGeom prst="rect">
            <a:avLst/>
          </a:prstGeom>
        </p:spPr>
      </p:pic>
      <p:pic>
        <p:nvPicPr>
          <p:cNvPr id="23" name="Graphic 22">
            <a:extLst>
              <a:ext uri="{FF2B5EF4-FFF2-40B4-BE49-F238E27FC236}">
                <a16:creationId xmlns:a16="http://schemas.microsoft.com/office/drawing/2014/main" id="{53DD3BEC-CBCD-4D2C-B636-480F0AB65C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705" y="1833942"/>
            <a:ext cx="306212" cy="306212"/>
          </a:xfrm>
          <a:prstGeom prst="rect">
            <a:avLst/>
          </a:prstGeom>
        </p:spPr>
      </p:pic>
      <p:pic>
        <p:nvPicPr>
          <p:cNvPr id="25" name="Graphic 24">
            <a:extLst>
              <a:ext uri="{FF2B5EF4-FFF2-40B4-BE49-F238E27FC236}">
                <a16:creationId xmlns:a16="http://schemas.microsoft.com/office/drawing/2014/main" id="{A2479C22-081B-4F8F-A3E2-E6FAC6FC6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7639" y="1833945"/>
            <a:ext cx="306212" cy="306212"/>
          </a:xfrm>
          <a:prstGeom prst="rect">
            <a:avLst/>
          </a:prstGeom>
        </p:spPr>
      </p:pic>
      <p:pic>
        <p:nvPicPr>
          <p:cNvPr id="26" name="Graphic 25">
            <a:extLst>
              <a:ext uri="{FF2B5EF4-FFF2-40B4-BE49-F238E27FC236}">
                <a16:creationId xmlns:a16="http://schemas.microsoft.com/office/drawing/2014/main" id="{7072C250-3581-4186-BBFA-13A9308D73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6600" y="1833943"/>
            <a:ext cx="306212" cy="306212"/>
          </a:xfrm>
          <a:prstGeom prst="rect">
            <a:avLst/>
          </a:prstGeom>
        </p:spPr>
      </p:pic>
      <p:pic>
        <p:nvPicPr>
          <p:cNvPr id="27" name="Graphic 26">
            <a:extLst>
              <a:ext uri="{FF2B5EF4-FFF2-40B4-BE49-F238E27FC236}">
                <a16:creationId xmlns:a16="http://schemas.microsoft.com/office/drawing/2014/main" id="{F42F0262-F5AC-4AD8-AEA2-A188936A01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501" y="1834178"/>
            <a:ext cx="306212" cy="306212"/>
          </a:xfrm>
          <a:prstGeom prst="rect">
            <a:avLst/>
          </a:prstGeom>
        </p:spPr>
      </p:pic>
      <p:pic>
        <p:nvPicPr>
          <p:cNvPr id="28" name="Picture 27">
            <a:extLst>
              <a:ext uri="{FF2B5EF4-FFF2-40B4-BE49-F238E27FC236}">
                <a16:creationId xmlns:a16="http://schemas.microsoft.com/office/drawing/2014/main" id="{D90F845F-ED71-40D8-8B62-AC651E3F1B40}"/>
              </a:ext>
            </a:extLst>
          </p:cNvPr>
          <p:cNvPicPr>
            <a:picLocks noChangeAspect="1"/>
          </p:cNvPicPr>
          <p:nvPr/>
        </p:nvPicPr>
        <p:blipFill>
          <a:blip r:embed="rId15"/>
          <a:stretch>
            <a:fillRect/>
          </a:stretch>
        </p:blipFill>
        <p:spPr>
          <a:xfrm>
            <a:off x="7720692" y="1833944"/>
            <a:ext cx="229659" cy="306212"/>
          </a:xfrm>
          <a:prstGeom prst="rect">
            <a:avLst/>
          </a:prstGeom>
        </p:spPr>
      </p:pic>
      <p:cxnSp>
        <p:nvCxnSpPr>
          <p:cNvPr id="10" name="Straight Connector 9"/>
          <p:cNvCxnSpPr>
            <a:cxnSpLocks/>
          </p:cNvCxnSpPr>
          <p:nvPr/>
        </p:nvCxnSpPr>
        <p:spPr>
          <a:xfrm>
            <a:off x="379304" y="2238118"/>
            <a:ext cx="42555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Placeholder 29">
            <a:extLst>
              <a:ext uri="{FF2B5EF4-FFF2-40B4-BE49-F238E27FC236}">
                <a16:creationId xmlns:a16="http://schemas.microsoft.com/office/drawing/2014/main" id="{521C8062-27EA-40EB-ADCE-CEF16D0EE664}"/>
              </a:ext>
            </a:extLst>
          </p:cNvPr>
          <p:cNvPicPr>
            <a:picLocks noGrp="1" noChangeAspect="1"/>
          </p:cNvPicPr>
          <p:nvPr>
            <p:ph type="pic" sz="quarter" idx="10"/>
          </p:nvPr>
        </p:nvPicPr>
        <p:blipFill>
          <a:blip r:embed="rId16" cstate="hqprint">
            <a:extLst>
              <a:ext uri="{28A0092B-C50C-407E-A947-70E740481C1C}">
                <a14:useLocalDpi xmlns:a14="http://schemas.microsoft.com/office/drawing/2010/main"/>
              </a:ext>
            </a:extLst>
          </a:blip>
          <a:srcRect/>
          <a:stretch>
            <a:fillRect/>
          </a:stretch>
        </p:blipFill>
        <p:spPr>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2311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16233A"/>
      </a:dk1>
      <a:lt1>
        <a:srgbClr val="FFFFFF"/>
      </a:lt1>
      <a:dk2>
        <a:srgbClr val="16233A"/>
      </a:dk2>
      <a:lt2>
        <a:srgbClr val="EEF1F5"/>
      </a:lt2>
      <a:accent1>
        <a:srgbClr val="5558AF"/>
      </a:accent1>
      <a:accent2>
        <a:srgbClr val="9FA3FE"/>
      </a:accent2>
      <a:accent3>
        <a:srgbClr val="EF6950"/>
      </a:accent3>
      <a:accent4>
        <a:srgbClr val="61CCDD"/>
      </a:accent4>
      <a:accent5>
        <a:srgbClr val="7FBA00"/>
      </a:accent5>
      <a:accent6>
        <a:srgbClr val="E8899C"/>
      </a:accent6>
      <a:hlink>
        <a:srgbClr val="5558AF"/>
      </a:hlink>
      <a:folHlink>
        <a:srgbClr val="5558A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111_Build 2017_LIGHT GRAY TEMPLATE">
  <a:themeElements>
    <a:clrScheme name="Custom 12">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78D7"/>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id="{050968D0-315F-4661-B417-24C9CC4572E3}" vid="{FFC94820-E4C9-45E2-B516-8154D5A1AE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547237-B119-45CA-BEFC-A2DA2BDB03E7}">
  <ds:schemaRefs>
    <ds:schemaRef ds:uri="http://schemas.openxmlformats.org/package/2006/metadata/core-properties"/>
    <ds:schemaRef ds:uri="http://purl.org/dc/elements/1.1/"/>
    <ds:schemaRef ds:uri="http://purl.org/dc/dcmitype/"/>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3.xml><?xml version="1.0" encoding="utf-8"?>
<ds:datastoreItem xmlns:ds="http://schemas.openxmlformats.org/officeDocument/2006/customXml" ds:itemID="{6034B84F-8F8E-48B7-9EFF-C7DE1A66BD73}">
  <ds:schemaRefs>
    <ds:schemaRef ds:uri="http://schemas.microsoft.com/sharepoint/v3/contenttype/forms"/>
  </ds:schemaRefs>
</ds:datastoreItem>
</file>

<file path=customXml/itemProps4.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CPT Course Module</Template>
  <TotalTime>0</TotalTime>
  <Words>3903</Words>
  <Application>Microsoft Office PowerPoint</Application>
  <PresentationFormat>On-screen Show (4:3)</PresentationFormat>
  <Paragraphs>597</Paragraphs>
  <Slides>59</Slides>
  <Notes>52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59</vt:i4>
      </vt:variant>
    </vt:vector>
  </HeadingPairs>
  <TitlesOfParts>
    <vt:vector size="73" baseType="lpstr">
      <vt:lpstr>Arial</vt:lpstr>
      <vt:lpstr>Arial Black</vt:lpstr>
      <vt:lpstr>Calibri</vt:lpstr>
      <vt:lpstr>Consolas</vt:lpstr>
      <vt:lpstr>Courier New</vt:lpstr>
      <vt:lpstr>Lucida Console</vt:lpstr>
      <vt:lpstr>Segoe UI</vt:lpstr>
      <vt:lpstr>Segoe UI Light</vt:lpstr>
      <vt:lpstr>Segoe UI Semibold</vt:lpstr>
      <vt:lpstr>Segoe UI Semilight</vt:lpstr>
      <vt:lpstr>Wingdings</vt:lpstr>
      <vt:lpstr>CPT Course Module</vt:lpstr>
      <vt:lpstr>Office Theme</vt:lpstr>
      <vt:lpstr>5-50111_Build 2017_LIGHT GRAY TEMPLATE</vt:lpstr>
      <vt:lpstr>Developing for Microsoft Teams</vt:lpstr>
      <vt:lpstr>Agenda</vt:lpstr>
      <vt:lpstr>PowerPoint Presentation</vt:lpstr>
      <vt:lpstr>PowerPoint Presentation</vt:lpstr>
      <vt:lpstr>PowerPoint Presentation</vt:lpstr>
      <vt:lpstr>PowerPoint Presentation</vt:lpstr>
      <vt:lpstr>Chat-based workspace in Office 365</vt:lpstr>
      <vt:lpstr>Introducing the Microsoft Teams App Platform</vt:lpstr>
      <vt:lpstr>Tabs</vt:lpstr>
      <vt:lpstr>Connectors with Actionable Messages</vt:lpstr>
      <vt:lpstr>Activity feed</vt:lpstr>
      <vt:lpstr>Bots</vt:lpstr>
      <vt:lpstr>Compose Extensions</vt:lpstr>
      <vt:lpstr>Tying it all together – Microsoft Teams App</vt:lpstr>
      <vt:lpstr>Microsoft Teams is open!</vt:lpstr>
      <vt:lpstr>Building a Great Microsoft Teams app</vt:lpstr>
      <vt:lpstr>Getting Started</vt:lpstr>
      <vt:lpstr>Testing and hosting</vt:lpstr>
      <vt:lpstr>Deploying</vt:lpstr>
      <vt:lpstr>Tabs</vt:lpstr>
      <vt:lpstr>Tabs</vt:lpstr>
      <vt:lpstr>Tabs Pages</vt:lpstr>
      <vt:lpstr>Tabs - Config Page</vt:lpstr>
      <vt:lpstr>Tabs - Context information</vt:lpstr>
      <vt:lpstr>Tabs - Deep linking to Entities</vt:lpstr>
      <vt:lpstr>PowerPoint Presentation</vt:lpstr>
      <vt:lpstr>PowerPoint Presentation</vt:lpstr>
      <vt:lpstr>Building a Great Tabs experience</vt:lpstr>
      <vt:lpstr>Building a Great Tabs experience</vt:lpstr>
      <vt:lpstr>Bots</vt:lpstr>
      <vt:lpstr>Bots</vt:lpstr>
      <vt:lpstr>Bots – Getting up and running</vt:lpstr>
      <vt:lpstr>Bots - Getting Teams-ready</vt:lpstr>
      <vt:lpstr>Bots - Accessing in Teams</vt:lpstr>
      <vt:lpstr>Bot - Messaging</vt:lpstr>
      <vt:lpstr>Bot - Content</vt:lpstr>
      <vt:lpstr>Bots in team channels - Basics</vt:lpstr>
      <vt:lpstr>Bots in team channels – Special functions</vt:lpstr>
      <vt:lpstr>Building a Great Bot experience</vt:lpstr>
      <vt:lpstr>Compose Extensions</vt:lpstr>
      <vt:lpstr>PowerPoint Presentation</vt:lpstr>
      <vt:lpstr>PowerPoint Presentation</vt:lpstr>
      <vt:lpstr>PowerPoint Presentation</vt:lpstr>
      <vt:lpstr>PowerPoint Presentation</vt:lpstr>
      <vt:lpstr>PowerPoint Presentation</vt:lpstr>
      <vt:lpstr>Compose Extensions</vt:lpstr>
      <vt:lpstr>Building a Great Compose Extension experience</vt:lpstr>
      <vt:lpstr>Connectors</vt:lpstr>
      <vt:lpstr>PowerPoint Presentation</vt:lpstr>
      <vt:lpstr>Office 365 Connectors</vt:lpstr>
      <vt:lpstr>Activity Feed</vt:lpstr>
      <vt:lpstr>PowerPoint Presentation</vt:lpstr>
      <vt:lpstr>PowerPoint Presentation</vt:lpstr>
      <vt:lpstr>PowerPoint Presentation</vt:lpstr>
      <vt:lpstr>Activity Feed</vt:lpstr>
      <vt:lpstr>Putting it all together </vt:lpstr>
      <vt:lpstr>Building a Great Microsoft Teams app</vt:lpstr>
      <vt:lpstr>Building a Great Microsoft Teams CRM app</vt:lpstr>
      <vt:lpstr>Building a Great Microsoft Teams project app</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Microsoft Teams</dc:title>
  <dc:creator/>
  <cp:lastModifiedBy/>
  <cp:revision>1</cp:revision>
  <dcterms:created xsi:type="dcterms:W3CDTF">2013-11-26T18:13:22Z</dcterms:created>
  <dcterms:modified xsi:type="dcterms:W3CDTF">2018-09-07T19:44:20Z</dcterms:modified>
</cp:coreProperties>
</file>